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9" r:id="rId3"/>
    <p:sldId id="267" r:id="rId4"/>
    <p:sldId id="268" r:id="rId5"/>
    <p:sldId id="300" r:id="rId6"/>
    <p:sldId id="290" r:id="rId7"/>
    <p:sldId id="291" r:id="rId8"/>
    <p:sldId id="292" r:id="rId9"/>
    <p:sldId id="294" r:id="rId10"/>
    <p:sldId id="295" r:id="rId11"/>
    <p:sldId id="296" r:id="rId12"/>
    <p:sldId id="297" r:id="rId13"/>
    <p:sldId id="298" r:id="rId14"/>
    <p:sldId id="299" r:id="rId15"/>
    <p:sldId id="302" r:id="rId16"/>
    <p:sldId id="301" r:id="rId17"/>
    <p:sldId id="273" r:id="rId18"/>
    <p:sldId id="274" r:id="rId19"/>
    <p:sldId id="270" r:id="rId20"/>
  </p:sldIdLst>
  <p:sldSz cx="8420100" cy="5954713"/>
  <p:notesSz cx="6858000" cy="9144000"/>
  <p:defaultTextStyle>
    <a:defPPr>
      <a:defRPr lang="en-US"/>
    </a:defPPr>
    <a:lvl1pPr marL="0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1pPr>
    <a:lvl2pPr marL="410703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2pPr>
    <a:lvl3pPr marL="821406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3pPr>
    <a:lvl4pPr marL="1232108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4pPr>
    <a:lvl5pPr marL="1642811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5pPr>
    <a:lvl6pPr marL="2053514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6pPr>
    <a:lvl7pPr marL="2464217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7pPr>
    <a:lvl8pPr marL="2874919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8pPr>
    <a:lvl9pPr marL="3285622" algn="l" defTabSz="821406" rtl="0" eaLnBrk="1" latinLnBrk="0" hangingPunct="1">
      <a:defRPr sz="16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5">
          <p15:clr>
            <a:srgbClr val="A4A3A4"/>
          </p15:clr>
        </p15:guide>
        <p15:guide id="2" pos="26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3" autoAdjust="0"/>
    <p:restoredTop sz="96058" autoAdjust="0"/>
  </p:normalViewPr>
  <p:slideViewPr>
    <p:cSldViewPr snapToGrid="0" snapToObjects="1">
      <p:cViewPr varScale="1">
        <p:scale>
          <a:sx n="81" d="100"/>
          <a:sy n="81" d="100"/>
        </p:scale>
        <p:origin x="1272" y="78"/>
      </p:cViewPr>
      <p:guideLst>
        <p:guide orient="horz" pos="1875"/>
        <p:guide pos="2652"/>
      </p:guideLst>
    </p:cSldViewPr>
  </p:slideViewPr>
  <p:outlineViewPr>
    <p:cViewPr>
      <p:scale>
        <a:sx n="33" d="100"/>
        <a:sy n="33" d="100"/>
      </p:scale>
      <p:origin x="0" y="2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508" y="974533"/>
            <a:ext cx="7157085" cy="2073122"/>
          </a:xfrm>
        </p:spPr>
        <p:txBody>
          <a:bodyPr anchor="b"/>
          <a:lstStyle>
            <a:lvl1pPr algn="ctr">
              <a:defRPr sz="5210"/>
            </a:lvl1pPr>
          </a:lstStyle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2513" y="3127603"/>
            <a:ext cx="6315075" cy="1437677"/>
          </a:xfrm>
        </p:spPr>
        <p:txBody>
          <a:bodyPr/>
          <a:lstStyle>
            <a:lvl1pPr marL="0" indent="0" algn="ctr">
              <a:buNone/>
              <a:defRPr sz="2084"/>
            </a:lvl1pPr>
            <a:lvl2pPr marL="396987" indent="0" algn="ctr">
              <a:buNone/>
              <a:defRPr sz="1737"/>
            </a:lvl2pPr>
            <a:lvl3pPr marL="793974" indent="0" algn="ctr">
              <a:buNone/>
              <a:defRPr sz="1563"/>
            </a:lvl3pPr>
            <a:lvl4pPr marL="1190960" indent="0" algn="ctr">
              <a:buNone/>
              <a:defRPr sz="1389"/>
            </a:lvl4pPr>
            <a:lvl5pPr marL="1587947" indent="0" algn="ctr">
              <a:buNone/>
              <a:defRPr sz="1389"/>
            </a:lvl5pPr>
            <a:lvl6pPr marL="1984934" indent="0" algn="ctr">
              <a:buNone/>
              <a:defRPr sz="1389"/>
            </a:lvl6pPr>
            <a:lvl7pPr marL="2381921" indent="0" algn="ctr">
              <a:buNone/>
              <a:defRPr sz="1389"/>
            </a:lvl7pPr>
            <a:lvl8pPr marL="2778907" indent="0" algn="ctr">
              <a:buNone/>
              <a:defRPr sz="1389"/>
            </a:lvl8pPr>
            <a:lvl9pPr marL="3175894" indent="0" algn="ctr">
              <a:buNone/>
              <a:defRPr sz="1389"/>
            </a:lvl9pPr>
          </a:lstStyle>
          <a:p>
            <a:r>
              <a:rPr lang="nl-BE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4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9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25635" y="317033"/>
            <a:ext cx="1815584" cy="5046344"/>
          </a:xfrm>
        </p:spPr>
        <p:txBody>
          <a:bodyPr vert="eaVert"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882" y="317033"/>
            <a:ext cx="5341501" cy="5046344"/>
          </a:xfrm>
        </p:spPr>
        <p:txBody>
          <a:bodyPr vert="eaVert"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48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91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97" y="1484545"/>
            <a:ext cx="7262336" cy="2476995"/>
          </a:xfrm>
        </p:spPr>
        <p:txBody>
          <a:bodyPr anchor="b"/>
          <a:lstStyle>
            <a:lvl1pPr>
              <a:defRPr sz="5210"/>
            </a:lvl1pPr>
          </a:lstStyle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497" y="3984973"/>
            <a:ext cx="7262336" cy="1302593"/>
          </a:xfrm>
        </p:spPr>
        <p:txBody>
          <a:bodyPr/>
          <a:lstStyle>
            <a:lvl1pPr marL="0" indent="0">
              <a:buNone/>
              <a:defRPr sz="2084">
                <a:solidFill>
                  <a:schemeClr val="tx1"/>
                </a:solidFill>
              </a:defRPr>
            </a:lvl1pPr>
            <a:lvl2pPr marL="396987" indent="0">
              <a:buNone/>
              <a:defRPr sz="1737">
                <a:solidFill>
                  <a:schemeClr val="tx1">
                    <a:tint val="75000"/>
                  </a:schemeClr>
                </a:solidFill>
              </a:defRPr>
            </a:lvl2pPr>
            <a:lvl3pPr marL="793974" indent="0">
              <a:buNone/>
              <a:defRPr sz="1563">
                <a:solidFill>
                  <a:schemeClr val="tx1">
                    <a:tint val="75000"/>
                  </a:schemeClr>
                </a:solidFill>
              </a:defRPr>
            </a:lvl3pPr>
            <a:lvl4pPr marL="1190960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58794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198493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38192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277890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17589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8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8882" y="1585167"/>
            <a:ext cx="3578543" cy="3778211"/>
          </a:xfrm>
        </p:spPr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2675" y="1585167"/>
            <a:ext cx="3578543" cy="3778211"/>
          </a:xfrm>
        </p:spPr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8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979" y="317035"/>
            <a:ext cx="7262336" cy="1150969"/>
          </a:xfrm>
        </p:spPr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9980" y="1459732"/>
            <a:ext cx="3562096" cy="715392"/>
          </a:xfrm>
        </p:spPr>
        <p:txBody>
          <a:bodyPr anchor="b"/>
          <a:lstStyle>
            <a:lvl1pPr marL="0" indent="0">
              <a:buNone/>
              <a:defRPr sz="2084" b="1"/>
            </a:lvl1pPr>
            <a:lvl2pPr marL="396987" indent="0">
              <a:buNone/>
              <a:defRPr sz="1737" b="1"/>
            </a:lvl2pPr>
            <a:lvl3pPr marL="793974" indent="0">
              <a:buNone/>
              <a:defRPr sz="1563" b="1"/>
            </a:lvl3pPr>
            <a:lvl4pPr marL="1190960" indent="0">
              <a:buNone/>
              <a:defRPr sz="1389" b="1"/>
            </a:lvl4pPr>
            <a:lvl5pPr marL="1587947" indent="0">
              <a:buNone/>
              <a:defRPr sz="1389" b="1"/>
            </a:lvl5pPr>
            <a:lvl6pPr marL="1984934" indent="0">
              <a:buNone/>
              <a:defRPr sz="1389" b="1"/>
            </a:lvl6pPr>
            <a:lvl7pPr marL="2381921" indent="0">
              <a:buNone/>
              <a:defRPr sz="1389" b="1"/>
            </a:lvl7pPr>
            <a:lvl8pPr marL="2778907" indent="0">
              <a:buNone/>
              <a:defRPr sz="1389" b="1"/>
            </a:lvl8pPr>
            <a:lvl9pPr marL="3175894" indent="0">
              <a:buNone/>
              <a:defRPr sz="1389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980" y="2175124"/>
            <a:ext cx="3562096" cy="3199280"/>
          </a:xfrm>
        </p:spPr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2676" y="1459732"/>
            <a:ext cx="3579639" cy="715392"/>
          </a:xfrm>
        </p:spPr>
        <p:txBody>
          <a:bodyPr anchor="b"/>
          <a:lstStyle>
            <a:lvl1pPr marL="0" indent="0">
              <a:buNone/>
              <a:defRPr sz="2084" b="1"/>
            </a:lvl1pPr>
            <a:lvl2pPr marL="396987" indent="0">
              <a:buNone/>
              <a:defRPr sz="1737" b="1"/>
            </a:lvl2pPr>
            <a:lvl3pPr marL="793974" indent="0">
              <a:buNone/>
              <a:defRPr sz="1563" b="1"/>
            </a:lvl3pPr>
            <a:lvl4pPr marL="1190960" indent="0">
              <a:buNone/>
              <a:defRPr sz="1389" b="1"/>
            </a:lvl4pPr>
            <a:lvl5pPr marL="1587947" indent="0">
              <a:buNone/>
              <a:defRPr sz="1389" b="1"/>
            </a:lvl5pPr>
            <a:lvl6pPr marL="1984934" indent="0">
              <a:buNone/>
              <a:defRPr sz="1389" b="1"/>
            </a:lvl6pPr>
            <a:lvl7pPr marL="2381921" indent="0">
              <a:buNone/>
              <a:defRPr sz="1389" b="1"/>
            </a:lvl7pPr>
            <a:lvl8pPr marL="2778907" indent="0">
              <a:buNone/>
              <a:defRPr sz="1389" b="1"/>
            </a:lvl8pPr>
            <a:lvl9pPr marL="3175894" indent="0">
              <a:buNone/>
              <a:defRPr sz="1389" b="1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2676" y="2175124"/>
            <a:ext cx="3579639" cy="3199280"/>
          </a:xfrm>
        </p:spPr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7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63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53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979" y="396981"/>
            <a:ext cx="2715701" cy="1389433"/>
          </a:xfrm>
        </p:spPr>
        <p:txBody>
          <a:bodyPr anchor="b"/>
          <a:lstStyle>
            <a:lvl1pPr>
              <a:defRPr sz="2779"/>
            </a:lvl1pPr>
          </a:lstStyle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9639" y="857370"/>
            <a:ext cx="4262676" cy="4231706"/>
          </a:xfrm>
        </p:spPr>
        <p:txBody>
          <a:bodyPr/>
          <a:lstStyle>
            <a:lvl1pPr>
              <a:defRPr sz="2779"/>
            </a:lvl1pPr>
            <a:lvl2pPr>
              <a:defRPr sz="2431"/>
            </a:lvl2pPr>
            <a:lvl3pPr>
              <a:defRPr sz="2084"/>
            </a:lvl3pPr>
            <a:lvl4pPr>
              <a:defRPr sz="1737"/>
            </a:lvl4pPr>
            <a:lvl5pPr>
              <a:defRPr sz="1737"/>
            </a:lvl5pPr>
            <a:lvl6pPr>
              <a:defRPr sz="1737"/>
            </a:lvl6pPr>
            <a:lvl7pPr>
              <a:defRPr sz="1737"/>
            </a:lvl7pPr>
            <a:lvl8pPr>
              <a:defRPr sz="1737"/>
            </a:lvl8pPr>
            <a:lvl9pPr>
              <a:defRPr sz="1737"/>
            </a:lvl9pPr>
          </a:lstStyle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9979" y="1786414"/>
            <a:ext cx="2715701" cy="3309553"/>
          </a:xfrm>
        </p:spPr>
        <p:txBody>
          <a:bodyPr/>
          <a:lstStyle>
            <a:lvl1pPr marL="0" indent="0">
              <a:buNone/>
              <a:defRPr sz="1389"/>
            </a:lvl1pPr>
            <a:lvl2pPr marL="396987" indent="0">
              <a:buNone/>
              <a:defRPr sz="1216"/>
            </a:lvl2pPr>
            <a:lvl3pPr marL="793974" indent="0">
              <a:buNone/>
              <a:defRPr sz="1042"/>
            </a:lvl3pPr>
            <a:lvl4pPr marL="1190960" indent="0">
              <a:buNone/>
              <a:defRPr sz="868"/>
            </a:lvl4pPr>
            <a:lvl5pPr marL="1587947" indent="0">
              <a:buNone/>
              <a:defRPr sz="868"/>
            </a:lvl5pPr>
            <a:lvl6pPr marL="1984934" indent="0">
              <a:buNone/>
              <a:defRPr sz="868"/>
            </a:lvl6pPr>
            <a:lvl7pPr marL="2381921" indent="0">
              <a:buNone/>
              <a:defRPr sz="868"/>
            </a:lvl7pPr>
            <a:lvl8pPr marL="2778907" indent="0">
              <a:buNone/>
              <a:defRPr sz="868"/>
            </a:lvl8pPr>
            <a:lvl9pPr marL="3175894" indent="0">
              <a:buNone/>
              <a:defRPr sz="868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50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979" y="396981"/>
            <a:ext cx="2715701" cy="1389433"/>
          </a:xfrm>
        </p:spPr>
        <p:txBody>
          <a:bodyPr anchor="b"/>
          <a:lstStyle>
            <a:lvl1pPr>
              <a:defRPr sz="2779"/>
            </a:lvl1pPr>
          </a:lstStyle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9639" y="857370"/>
            <a:ext cx="4262676" cy="4231706"/>
          </a:xfrm>
        </p:spPr>
        <p:txBody>
          <a:bodyPr anchor="t"/>
          <a:lstStyle>
            <a:lvl1pPr marL="0" indent="0">
              <a:buNone/>
              <a:defRPr sz="2779"/>
            </a:lvl1pPr>
            <a:lvl2pPr marL="396987" indent="0">
              <a:buNone/>
              <a:defRPr sz="2431"/>
            </a:lvl2pPr>
            <a:lvl3pPr marL="793974" indent="0">
              <a:buNone/>
              <a:defRPr sz="2084"/>
            </a:lvl3pPr>
            <a:lvl4pPr marL="1190960" indent="0">
              <a:buNone/>
              <a:defRPr sz="1737"/>
            </a:lvl4pPr>
            <a:lvl5pPr marL="1587947" indent="0">
              <a:buNone/>
              <a:defRPr sz="1737"/>
            </a:lvl5pPr>
            <a:lvl6pPr marL="1984934" indent="0">
              <a:buNone/>
              <a:defRPr sz="1737"/>
            </a:lvl6pPr>
            <a:lvl7pPr marL="2381921" indent="0">
              <a:buNone/>
              <a:defRPr sz="1737"/>
            </a:lvl7pPr>
            <a:lvl8pPr marL="2778907" indent="0">
              <a:buNone/>
              <a:defRPr sz="1737"/>
            </a:lvl8pPr>
            <a:lvl9pPr marL="3175894" indent="0">
              <a:buNone/>
              <a:defRPr sz="1737"/>
            </a:lvl9pPr>
          </a:lstStyle>
          <a:p>
            <a:r>
              <a:rPr lang="nl-BE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9979" y="1786414"/>
            <a:ext cx="2715701" cy="3309553"/>
          </a:xfrm>
        </p:spPr>
        <p:txBody>
          <a:bodyPr/>
          <a:lstStyle>
            <a:lvl1pPr marL="0" indent="0">
              <a:buNone/>
              <a:defRPr sz="1389"/>
            </a:lvl1pPr>
            <a:lvl2pPr marL="396987" indent="0">
              <a:buNone/>
              <a:defRPr sz="1216"/>
            </a:lvl2pPr>
            <a:lvl3pPr marL="793974" indent="0">
              <a:buNone/>
              <a:defRPr sz="1042"/>
            </a:lvl3pPr>
            <a:lvl4pPr marL="1190960" indent="0">
              <a:buNone/>
              <a:defRPr sz="868"/>
            </a:lvl4pPr>
            <a:lvl5pPr marL="1587947" indent="0">
              <a:buNone/>
              <a:defRPr sz="868"/>
            </a:lvl5pPr>
            <a:lvl6pPr marL="1984934" indent="0">
              <a:buNone/>
              <a:defRPr sz="868"/>
            </a:lvl6pPr>
            <a:lvl7pPr marL="2381921" indent="0">
              <a:buNone/>
              <a:defRPr sz="868"/>
            </a:lvl7pPr>
            <a:lvl8pPr marL="2778907" indent="0">
              <a:buNone/>
              <a:defRPr sz="868"/>
            </a:lvl8pPr>
            <a:lvl9pPr marL="3175894" indent="0">
              <a:buNone/>
              <a:defRPr sz="868"/>
            </a:lvl9pPr>
          </a:lstStyle>
          <a:p>
            <a:pPr lvl="0"/>
            <a:r>
              <a:rPr lang="nl-B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69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8882" y="317035"/>
            <a:ext cx="7262336" cy="1150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8882" y="1585167"/>
            <a:ext cx="7262336" cy="3778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8882" y="5519138"/>
            <a:ext cx="1894523" cy="317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BF535-99E4-A847-94EB-20063ED44AA9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89158" y="5519138"/>
            <a:ext cx="2841784" cy="317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6695" y="5519138"/>
            <a:ext cx="1894523" cy="317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5ED42-EAA8-6E4B-B04B-8D1FFDAF0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9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93974" rtl="0" eaLnBrk="1" latinLnBrk="0" hangingPunct="1">
        <a:lnSpc>
          <a:spcPct val="90000"/>
        </a:lnSpc>
        <a:spcBef>
          <a:spcPct val="0"/>
        </a:spcBef>
        <a:buNone/>
        <a:defRPr sz="38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8493" indent="-198493" algn="l" defTabSz="793974" rtl="0" eaLnBrk="1" latinLnBrk="0" hangingPunct="1">
        <a:lnSpc>
          <a:spcPct val="90000"/>
        </a:lnSpc>
        <a:spcBef>
          <a:spcPts val="868"/>
        </a:spcBef>
        <a:buFont typeface="Arial" panose="020B0604020202020204" pitchFamily="34" charset="0"/>
        <a:buChar char="•"/>
        <a:defRPr sz="2431" kern="1200">
          <a:solidFill>
            <a:schemeClr val="tx1"/>
          </a:solidFill>
          <a:latin typeface="+mn-lt"/>
          <a:ea typeface="+mn-ea"/>
          <a:cs typeface="+mn-cs"/>
        </a:defRPr>
      </a:lvl1pPr>
      <a:lvl2pPr marL="595480" indent="-198493" algn="l" defTabSz="793974" rtl="0" eaLnBrk="1" latinLnBrk="0" hangingPunct="1">
        <a:lnSpc>
          <a:spcPct val="90000"/>
        </a:lnSpc>
        <a:spcBef>
          <a:spcPts val="434"/>
        </a:spcBef>
        <a:buFont typeface="Arial" panose="020B0604020202020204" pitchFamily="34" charset="0"/>
        <a:buChar char="•"/>
        <a:defRPr sz="2084" kern="1200">
          <a:solidFill>
            <a:schemeClr val="tx1"/>
          </a:solidFill>
          <a:latin typeface="+mn-lt"/>
          <a:ea typeface="+mn-ea"/>
          <a:cs typeface="+mn-cs"/>
        </a:defRPr>
      </a:lvl2pPr>
      <a:lvl3pPr marL="992467" indent="-198493" algn="l" defTabSz="793974" rtl="0" eaLnBrk="1" latinLnBrk="0" hangingPunct="1">
        <a:lnSpc>
          <a:spcPct val="90000"/>
        </a:lnSpc>
        <a:spcBef>
          <a:spcPts val="434"/>
        </a:spcBef>
        <a:buFont typeface="Arial" panose="020B0604020202020204" pitchFamily="34" charset="0"/>
        <a:buChar char="•"/>
        <a:defRPr sz="1737" kern="1200">
          <a:solidFill>
            <a:schemeClr val="tx1"/>
          </a:solidFill>
          <a:latin typeface="+mn-lt"/>
          <a:ea typeface="+mn-ea"/>
          <a:cs typeface="+mn-cs"/>
        </a:defRPr>
      </a:lvl3pPr>
      <a:lvl4pPr marL="1389454" indent="-198493" algn="l" defTabSz="793974" rtl="0" eaLnBrk="1" latinLnBrk="0" hangingPunct="1">
        <a:lnSpc>
          <a:spcPct val="90000"/>
        </a:lnSpc>
        <a:spcBef>
          <a:spcPts val="434"/>
        </a:spcBef>
        <a:buFont typeface="Arial" panose="020B0604020202020204" pitchFamily="34" charset="0"/>
        <a:buChar char="•"/>
        <a:defRPr sz="1563" kern="1200">
          <a:solidFill>
            <a:schemeClr val="tx1"/>
          </a:solidFill>
          <a:latin typeface="+mn-lt"/>
          <a:ea typeface="+mn-ea"/>
          <a:cs typeface="+mn-cs"/>
        </a:defRPr>
      </a:lvl4pPr>
      <a:lvl5pPr marL="1786440" indent="-198493" algn="l" defTabSz="793974" rtl="0" eaLnBrk="1" latinLnBrk="0" hangingPunct="1">
        <a:lnSpc>
          <a:spcPct val="90000"/>
        </a:lnSpc>
        <a:spcBef>
          <a:spcPts val="434"/>
        </a:spcBef>
        <a:buFont typeface="Arial" panose="020B0604020202020204" pitchFamily="34" charset="0"/>
        <a:buChar char="•"/>
        <a:defRPr sz="1563" kern="1200">
          <a:solidFill>
            <a:schemeClr val="tx1"/>
          </a:solidFill>
          <a:latin typeface="+mn-lt"/>
          <a:ea typeface="+mn-ea"/>
          <a:cs typeface="+mn-cs"/>
        </a:defRPr>
      </a:lvl5pPr>
      <a:lvl6pPr marL="2183427" indent="-198493" algn="l" defTabSz="793974" rtl="0" eaLnBrk="1" latinLnBrk="0" hangingPunct="1">
        <a:lnSpc>
          <a:spcPct val="90000"/>
        </a:lnSpc>
        <a:spcBef>
          <a:spcPts val="434"/>
        </a:spcBef>
        <a:buFont typeface="Arial" panose="020B0604020202020204" pitchFamily="34" charset="0"/>
        <a:buChar char="•"/>
        <a:defRPr sz="1563" kern="1200">
          <a:solidFill>
            <a:schemeClr val="tx1"/>
          </a:solidFill>
          <a:latin typeface="+mn-lt"/>
          <a:ea typeface="+mn-ea"/>
          <a:cs typeface="+mn-cs"/>
        </a:defRPr>
      </a:lvl6pPr>
      <a:lvl7pPr marL="2580414" indent="-198493" algn="l" defTabSz="793974" rtl="0" eaLnBrk="1" latinLnBrk="0" hangingPunct="1">
        <a:lnSpc>
          <a:spcPct val="90000"/>
        </a:lnSpc>
        <a:spcBef>
          <a:spcPts val="434"/>
        </a:spcBef>
        <a:buFont typeface="Arial" panose="020B0604020202020204" pitchFamily="34" charset="0"/>
        <a:buChar char="•"/>
        <a:defRPr sz="1563" kern="1200">
          <a:solidFill>
            <a:schemeClr val="tx1"/>
          </a:solidFill>
          <a:latin typeface="+mn-lt"/>
          <a:ea typeface="+mn-ea"/>
          <a:cs typeface="+mn-cs"/>
        </a:defRPr>
      </a:lvl7pPr>
      <a:lvl8pPr marL="2977401" indent="-198493" algn="l" defTabSz="793974" rtl="0" eaLnBrk="1" latinLnBrk="0" hangingPunct="1">
        <a:lnSpc>
          <a:spcPct val="90000"/>
        </a:lnSpc>
        <a:spcBef>
          <a:spcPts val="434"/>
        </a:spcBef>
        <a:buFont typeface="Arial" panose="020B0604020202020204" pitchFamily="34" charset="0"/>
        <a:buChar char="•"/>
        <a:defRPr sz="1563" kern="1200">
          <a:solidFill>
            <a:schemeClr val="tx1"/>
          </a:solidFill>
          <a:latin typeface="+mn-lt"/>
          <a:ea typeface="+mn-ea"/>
          <a:cs typeface="+mn-cs"/>
        </a:defRPr>
      </a:lvl8pPr>
      <a:lvl9pPr marL="3374387" indent="-198493" algn="l" defTabSz="793974" rtl="0" eaLnBrk="1" latinLnBrk="0" hangingPunct="1">
        <a:lnSpc>
          <a:spcPct val="90000"/>
        </a:lnSpc>
        <a:spcBef>
          <a:spcPts val="434"/>
        </a:spcBef>
        <a:buFont typeface="Arial" panose="020B0604020202020204" pitchFamily="34" charset="0"/>
        <a:buChar char="•"/>
        <a:defRPr sz="15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1pPr>
      <a:lvl2pPr marL="396987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2pPr>
      <a:lvl3pPr marL="793974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3pPr>
      <a:lvl4pPr marL="1190960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4pPr>
      <a:lvl5pPr marL="1587947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5pPr>
      <a:lvl6pPr marL="1984934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6pPr>
      <a:lvl7pPr marL="2381921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7pPr>
      <a:lvl8pPr marL="2778907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8pPr>
      <a:lvl9pPr marL="3175894" algn="l" defTabSz="793974" rtl="0" eaLnBrk="1" latinLnBrk="0" hangingPunct="1">
        <a:defRPr sz="15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louise.harvey@fticonsulting.co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hyperlink" Target="mailto:meloria.meschi@fticonsulting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950" y="-261144"/>
            <a:ext cx="9144000" cy="6467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8012" y="1770688"/>
            <a:ext cx="32657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FTI CONSULTING PRESENTATION TO THE FOODDRINKEUROPE BREXIT WORKING GROUP</a:t>
            </a:r>
          </a:p>
          <a:p>
            <a:endParaRPr lang="en-GB" sz="1800" dirty="0" smtClean="0">
              <a:solidFill>
                <a:schemeClr val="bg1"/>
              </a:solidFill>
            </a:endParaRPr>
          </a:p>
          <a:p>
            <a:r>
              <a:rPr lang="en-GB" sz="1800" dirty="0" smtClean="0">
                <a:solidFill>
                  <a:schemeClr val="bg1"/>
                </a:solidFill>
              </a:rPr>
              <a:t>21 MARCH 2017</a:t>
            </a:r>
          </a:p>
        </p:txBody>
      </p:sp>
      <p:pic>
        <p:nvPicPr>
          <p:cNvPr id="7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8624" y="209682"/>
            <a:ext cx="1441476" cy="29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526707" y="3769877"/>
            <a:ext cx="2810853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87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Autofit/>
          </a:bodyPr>
          <a:lstStyle/>
          <a:p>
            <a:r>
              <a:rPr lang="en-GB" sz="2200" b="1" dirty="0" smtClean="0"/>
              <a:t>LEVELS OF TRADE ARE HIGHLY SENSITIVE TO TRADE PRICES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1005784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926757" y="1534712"/>
            <a:ext cx="6647935" cy="3366361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European Commission has commissioned research into ‘</a:t>
            </a:r>
            <a:r>
              <a:rPr lang="en-GB" sz="1600" i="1" dirty="0"/>
              <a:t>trade price </a:t>
            </a:r>
            <a:r>
              <a:rPr lang="en-GB" sz="1600" i="1" dirty="0" err="1"/>
              <a:t>elasticities</a:t>
            </a:r>
            <a:r>
              <a:rPr lang="en-GB" sz="1600" dirty="0"/>
              <a:t>’ in 2010.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b="1" dirty="0"/>
              <a:t>Estimates updated by the same authors in 2016: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>
              <a:solidFill>
                <a:schemeClr val="accent1"/>
              </a:solidFill>
            </a:endParaRP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>
              <a:solidFill>
                <a:schemeClr val="accent1"/>
              </a:solidFill>
            </a:endParaRP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>
              <a:solidFill>
                <a:schemeClr val="accent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7969" y="2577192"/>
            <a:ext cx="6647935" cy="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20314" y="2856684"/>
            <a:ext cx="1503715" cy="7668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526" dirty="0"/>
              <a:t>-4.85</a:t>
            </a:r>
          </a:p>
          <a:p>
            <a:pPr algn="ctr"/>
            <a:r>
              <a:rPr lang="en-GB" sz="1263" dirty="0"/>
              <a:t>Food</a:t>
            </a:r>
          </a:p>
        </p:txBody>
      </p:sp>
      <p:sp>
        <p:nvSpPr>
          <p:cNvPr id="9" name="Rectangle 8"/>
          <p:cNvSpPr/>
          <p:nvPr/>
        </p:nvSpPr>
        <p:spPr>
          <a:xfrm>
            <a:off x="1025326" y="3815546"/>
            <a:ext cx="1503715" cy="7668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526" dirty="0"/>
              <a:t>-4.74</a:t>
            </a:r>
          </a:p>
          <a:p>
            <a:pPr algn="ctr"/>
            <a:r>
              <a:rPr lang="en-GB" sz="1263" dirty="0"/>
              <a:t>Beverages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27611" y="2947744"/>
            <a:ext cx="43904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2112"/>
            <a:r>
              <a:rPr lang="en-GB" sz="1600" dirty="0">
                <a:latin typeface="Calibri"/>
              </a:rPr>
              <a:t>1% increase in price of </a:t>
            </a:r>
            <a:r>
              <a:rPr lang="en-GB" sz="1600" b="1" dirty="0">
                <a:solidFill>
                  <a:schemeClr val="accent2"/>
                </a:solidFill>
                <a:latin typeface="Calibri"/>
              </a:rPr>
              <a:t>food</a:t>
            </a:r>
            <a:r>
              <a:rPr lang="en-GB" sz="1600" dirty="0">
                <a:solidFill>
                  <a:schemeClr val="accent2"/>
                </a:solidFill>
                <a:latin typeface="Calibri"/>
              </a:rPr>
              <a:t> </a:t>
            </a:r>
            <a:r>
              <a:rPr lang="en-GB" sz="1600" dirty="0">
                <a:latin typeface="Calibri"/>
              </a:rPr>
              <a:t>exported to the UK, reduces quantity of exports by ~4.85%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27611" y="3824681"/>
            <a:ext cx="43904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02112"/>
            <a:r>
              <a:rPr lang="en-GB" sz="1600" dirty="0">
                <a:latin typeface="Calibri"/>
              </a:rPr>
              <a:t>1% increase in price of </a:t>
            </a:r>
            <a:r>
              <a:rPr lang="en-GB" sz="1600" b="1" dirty="0">
                <a:solidFill>
                  <a:schemeClr val="accent2"/>
                </a:solidFill>
                <a:latin typeface="Calibri"/>
              </a:rPr>
              <a:t>beverages</a:t>
            </a:r>
            <a:r>
              <a:rPr lang="en-GB" sz="1600" dirty="0">
                <a:solidFill>
                  <a:schemeClr val="accent2"/>
                </a:solidFill>
                <a:latin typeface="Calibri"/>
              </a:rPr>
              <a:t> </a:t>
            </a:r>
            <a:r>
              <a:rPr lang="en-GB" sz="1600" dirty="0">
                <a:latin typeface="Calibri"/>
              </a:rPr>
              <a:t>exported to the UK, reduces quantity of exports by ~4.74%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0314" y="5093040"/>
            <a:ext cx="4641468" cy="320793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/>
          <a:p>
            <a:pPr>
              <a:buSzPct val="78500"/>
            </a:pPr>
            <a:r>
              <a:rPr lang="en-GB" sz="1105" i="1" dirty="0">
                <a:solidFill>
                  <a:schemeClr val="dk1"/>
                </a:solidFill>
                <a:latin typeface="Calibri"/>
              </a:rPr>
              <a:t>Source</a:t>
            </a:r>
            <a:r>
              <a:rPr lang="en-GB" sz="1105" i="1" dirty="0">
                <a:solidFill>
                  <a:schemeClr val="dk1"/>
                </a:solidFill>
              </a:rPr>
              <a:t>: (1) </a:t>
            </a:r>
            <a:r>
              <a:rPr lang="en-GB" sz="1105" i="1" dirty="0" err="1">
                <a:solidFill>
                  <a:schemeClr val="dk1"/>
                </a:solidFill>
              </a:rPr>
              <a:t>Imbs</a:t>
            </a:r>
            <a:r>
              <a:rPr lang="en-GB" sz="1105" i="1" dirty="0">
                <a:solidFill>
                  <a:schemeClr val="dk1"/>
                </a:solidFill>
              </a:rPr>
              <a:t> and </a:t>
            </a:r>
            <a:r>
              <a:rPr lang="en-GB" sz="1105" i="1" dirty="0" err="1">
                <a:solidFill>
                  <a:schemeClr val="dk1"/>
                </a:solidFill>
              </a:rPr>
              <a:t>Mejean</a:t>
            </a:r>
            <a:r>
              <a:rPr lang="en-GB" sz="1105" i="1" dirty="0">
                <a:solidFill>
                  <a:schemeClr val="dk1"/>
                </a:solidFill>
              </a:rPr>
              <a:t> (2010); (2) </a:t>
            </a:r>
            <a:r>
              <a:rPr lang="en-GB" sz="1105" i="1" dirty="0" err="1">
                <a:solidFill>
                  <a:schemeClr val="dk1"/>
                </a:solidFill>
              </a:rPr>
              <a:t>Imbs</a:t>
            </a:r>
            <a:r>
              <a:rPr lang="en-GB" sz="1105" i="1" dirty="0">
                <a:solidFill>
                  <a:schemeClr val="dk1"/>
                </a:solidFill>
              </a:rPr>
              <a:t> and </a:t>
            </a:r>
            <a:r>
              <a:rPr lang="en-GB" sz="1105" i="1" dirty="0" err="1">
                <a:solidFill>
                  <a:schemeClr val="dk1"/>
                </a:solidFill>
              </a:rPr>
              <a:t>Mejean</a:t>
            </a:r>
            <a:r>
              <a:rPr lang="en-GB" sz="1105" i="1" dirty="0">
                <a:solidFill>
                  <a:schemeClr val="dk1"/>
                </a:solidFill>
              </a:rPr>
              <a:t> (2016).</a:t>
            </a:r>
          </a:p>
        </p:txBody>
      </p:sp>
      <p:pic>
        <p:nvPicPr>
          <p:cNvPr id="13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918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7035936" cy="424370"/>
          </a:xfrm>
        </p:spPr>
        <p:txBody>
          <a:bodyPr>
            <a:noAutofit/>
          </a:bodyPr>
          <a:lstStyle/>
          <a:p>
            <a:r>
              <a:rPr lang="en-GB" sz="2200" b="1" dirty="0" smtClean="0"/>
              <a:t>HIGHER TRADE PRICES WILL THEREFORE CAUSE EXPORT VOLUMES FROM THE EU TO THE UK TO DROP SIGNIFICANTLY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112008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223" y="1361887"/>
            <a:ext cx="6068403" cy="377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26757" y="5223083"/>
            <a:ext cx="6759147" cy="320793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/>
          <a:p>
            <a:pPr>
              <a:buSzPct val="78500"/>
            </a:pPr>
            <a:r>
              <a:rPr lang="en-GB" sz="1105" i="1" dirty="0">
                <a:solidFill>
                  <a:schemeClr val="dk1"/>
                </a:solidFill>
                <a:latin typeface="Calibri"/>
              </a:rPr>
              <a:t>Source: FTI calculations. </a:t>
            </a:r>
          </a:p>
        </p:txBody>
      </p:sp>
      <p:pic>
        <p:nvPicPr>
          <p:cNvPr id="7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14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7035936" cy="424370"/>
          </a:xfrm>
        </p:spPr>
        <p:txBody>
          <a:bodyPr>
            <a:noAutofit/>
          </a:bodyPr>
          <a:lstStyle/>
          <a:p>
            <a:r>
              <a:rPr lang="en-GB" sz="2200" b="1" dirty="0" smtClean="0"/>
              <a:t>REVENUES FOR EXPORTS FROM EU TO UK WOULD THEN FALL SIGNIFICANTLY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112008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501" y="1357957"/>
            <a:ext cx="6063846" cy="377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52464" y="5372202"/>
            <a:ext cx="5943435" cy="320793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/>
          <a:p>
            <a:pPr>
              <a:buSzPct val="78500"/>
            </a:pPr>
            <a:r>
              <a:rPr lang="en-GB" sz="1105" i="1" dirty="0">
                <a:solidFill>
                  <a:schemeClr val="dk1"/>
                </a:solidFill>
                <a:latin typeface="Calibri"/>
              </a:rPr>
              <a:t>Source: FTI calculations. Notes: (1)revenues measured in EUR million; (2) the calculations assume the tariff is passed on in full, and so the fall in revenue is proportional to the fall in export volumes.</a:t>
            </a:r>
          </a:p>
        </p:txBody>
      </p:sp>
      <p:pic>
        <p:nvPicPr>
          <p:cNvPr id="8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8518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Autofit/>
          </a:bodyPr>
          <a:lstStyle/>
          <a:p>
            <a:r>
              <a:rPr lang="en-GB" sz="2200" b="1" dirty="0" smtClean="0"/>
              <a:t>THOUSANDS OF EU JOBS ARE AT RISK OF BEING LOST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926757" y="1177839"/>
            <a:ext cx="6647935" cy="615813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EU food and drink manufacturers may require fewer employees, as smaller volumes of food and drink need to </a:t>
            </a:r>
            <a:r>
              <a:rPr lang="en-GB" sz="1600"/>
              <a:t>be </a:t>
            </a:r>
            <a:r>
              <a:rPr lang="en-GB" sz="1600" smtClean="0"/>
              <a:t>produced</a:t>
            </a:r>
            <a:endParaRPr lang="en-GB" sz="16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926757" y="5277808"/>
            <a:ext cx="6091551" cy="320793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/>
          <a:p>
            <a:pPr>
              <a:buSzPct val="78500"/>
            </a:pPr>
            <a:r>
              <a:rPr lang="en-GB" sz="1105" i="1" dirty="0">
                <a:solidFill>
                  <a:schemeClr val="dk1"/>
                </a:solidFill>
                <a:latin typeface="Calibri"/>
              </a:rPr>
              <a:t>Source: FTI calculations based on Eurostat data. Notes: (1) calculations assume that productivity (volume produced per employee) is unchanged; (2) jobs at risk correspond to the </a:t>
            </a:r>
            <a:r>
              <a:rPr lang="en-GB" sz="1105" i="1" u="sng" dirty="0">
                <a:solidFill>
                  <a:schemeClr val="dk1"/>
                </a:solidFill>
                <a:latin typeface="Calibri"/>
              </a:rPr>
              <a:t>manufacture</a:t>
            </a:r>
            <a:r>
              <a:rPr lang="en-GB" sz="1105" i="1" dirty="0">
                <a:solidFill>
                  <a:schemeClr val="dk1"/>
                </a:solidFill>
                <a:latin typeface="Calibri"/>
              </a:rPr>
              <a:t> of food and drink products. Indirect and induced effects are not included. 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625395"/>
              </p:ext>
            </p:extLst>
          </p:nvPr>
        </p:nvGraphicFramePr>
        <p:xfrm>
          <a:off x="936585" y="1862232"/>
          <a:ext cx="6546929" cy="2994272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895133"/>
                <a:gridCol w="2506196"/>
                <a:gridCol w="2145600"/>
              </a:tblGrid>
              <a:tr h="44369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</a:rPr>
                        <a:t>Country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</a:rPr>
                        <a:t>Product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 smtClean="0">
                          <a:effectLst/>
                        </a:rPr>
                        <a:t>Number</a:t>
                      </a:r>
                      <a:r>
                        <a:rPr lang="en-GB" sz="1200" u="none" strike="noStrike" baseline="0" dirty="0" smtClean="0">
                          <a:effectLst/>
                        </a:rPr>
                        <a:t> of manufacturing</a:t>
                      </a:r>
                      <a:br>
                        <a:rPr lang="en-GB" sz="1200" u="none" strike="noStrike" baseline="0" dirty="0" smtClean="0">
                          <a:effectLst/>
                        </a:rPr>
                      </a:br>
                      <a:r>
                        <a:rPr lang="en-GB" sz="1200" u="none" strike="noStrike" dirty="0" smtClean="0">
                          <a:effectLst/>
                        </a:rPr>
                        <a:t>jobs </a:t>
                      </a:r>
                      <a:r>
                        <a:rPr lang="en-GB" sz="1200" u="none" strike="noStrike" dirty="0">
                          <a:effectLst/>
                        </a:rPr>
                        <a:t>at risk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ctr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Germany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marL="0" marR="0" indent="0" algn="l" defTabSz="128016" rtl="0" eaLnBrk="1" fontAlgn="b" latinLnBrk="0" hangingPunct="1">
                        <a:lnSpc>
                          <a:spcPct val="100000"/>
                        </a:lnSpc>
                        <a:spcBef>
                          <a:spcPts val="26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u="none" strike="noStrike" dirty="0" smtClean="0">
                          <a:effectLst/>
                        </a:rPr>
                        <a:t>Bread, </a:t>
                      </a:r>
                      <a:r>
                        <a:rPr lang="en-GB" sz="1200" dirty="0" smtClean="0"/>
                        <a:t>pastry, cakes and biscuits</a:t>
                      </a:r>
                      <a:endParaRPr lang="en-GB" sz="1200" dirty="0" smtClean="0"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3,200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Ireland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</a:rPr>
                        <a:t>‘Other’ meat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1,700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Ireland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Beef (and veal)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1,500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Italy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Pasta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1,300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</a:rPr>
                        <a:t>Netherlands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 smtClean="0">
                          <a:effectLst/>
                        </a:rPr>
                        <a:t>Vegetables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700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Italy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Wine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700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Ireland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Cheese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400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France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Cheese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400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Belgium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Chocolate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200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  <a:tr h="24938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France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Wine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200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178" marR="72178" marT="36089" marB="36089" anchor="b"/>
                </a:tc>
              </a:tr>
            </a:tbl>
          </a:graphicData>
        </a:graphic>
      </p:graphicFrame>
      <p:pic>
        <p:nvPicPr>
          <p:cNvPr id="8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888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Autofit/>
          </a:bodyPr>
          <a:lstStyle/>
          <a:p>
            <a:r>
              <a:rPr lang="en-US" sz="2200" b="1" dirty="0" smtClean="0"/>
              <a:t>OUR ESTIMATES ARE NOT YET COMPLETE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926757" y="1247277"/>
            <a:ext cx="6647935" cy="3366361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We have estimated direct impacts. However, there will also be indirect and </a:t>
            </a: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 smtClean="0"/>
              <a:t>induced </a:t>
            </a:r>
            <a:r>
              <a:rPr lang="en-GB" sz="1600" dirty="0"/>
              <a:t>impacts: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We have considered tariff barriers. Non-tariff barriers may reduce trade even further.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We have assumed that EU exporters pass on the tariffs to importers. However, exporters may share in the incidence of the tax.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nl-BE" sz="1600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711406" y="1847684"/>
            <a:ext cx="6960088" cy="669239"/>
            <a:chOff x="711406" y="1847684"/>
            <a:chExt cx="6960088" cy="669239"/>
          </a:xfrm>
        </p:grpSpPr>
        <p:sp>
          <p:nvSpPr>
            <p:cNvPr id="3" name="Freeform 2"/>
            <p:cNvSpPr/>
            <p:nvPr/>
          </p:nvSpPr>
          <p:spPr>
            <a:xfrm>
              <a:off x="711406" y="1847684"/>
              <a:ext cx="1338478" cy="669239"/>
            </a:xfrm>
            <a:custGeom>
              <a:avLst/>
              <a:gdLst>
                <a:gd name="connsiteX0" fmla="*/ 0 w 1338478"/>
                <a:gd name="connsiteY0" fmla="*/ 0 h 669239"/>
                <a:gd name="connsiteX1" fmla="*/ 1338478 w 1338478"/>
                <a:gd name="connsiteY1" fmla="*/ 0 h 669239"/>
                <a:gd name="connsiteX2" fmla="*/ 1338478 w 1338478"/>
                <a:gd name="connsiteY2" fmla="*/ 669239 h 669239"/>
                <a:gd name="connsiteX3" fmla="*/ 0 w 1338478"/>
                <a:gd name="connsiteY3" fmla="*/ 669239 h 669239"/>
                <a:gd name="connsiteX4" fmla="*/ 0 w 1338478"/>
                <a:gd name="connsiteY4" fmla="*/ 0 h 66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8478" h="669239">
                  <a:moveTo>
                    <a:pt x="0" y="0"/>
                  </a:moveTo>
                  <a:lnTo>
                    <a:pt x="1338478" y="0"/>
                  </a:lnTo>
                  <a:lnTo>
                    <a:pt x="1338478" y="669239"/>
                  </a:lnTo>
                  <a:lnTo>
                    <a:pt x="0" y="6692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b="0" kern="1200" dirty="0" smtClean="0">
                  <a:solidFill>
                    <a:schemeClr val="bg1"/>
                  </a:solidFill>
                </a:rPr>
                <a:t>Total</a:t>
              </a:r>
              <a:br>
                <a:rPr lang="en-GB" sz="1800" b="0" kern="1200" dirty="0" smtClean="0">
                  <a:solidFill>
                    <a:schemeClr val="bg1"/>
                  </a:solidFill>
                </a:rPr>
              </a:br>
              <a:r>
                <a:rPr lang="en-GB" sz="1800" b="0" kern="1200" dirty="0" smtClean="0">
                  <a:solidFill>
                    <a:schemeClr val="bg1"/>
                  </a:solidFill>
                </a:rPr>
                <a:t>impact</a:t>
              </a:r>
              <a:endParaRPr lang="en-GB" sz="1800" b="0" kern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2183732" y="2016333"/>
              <a:ext cx="283757" cy="331942"/>
            </a:xfrm>
            <a:custGeom>
              <a:avLst/>
              <a:gdLst>
                <a:gd name="connsiteX0" fmla="*/ 37612 w 283757"/>
                <a:gd name="connsiteY0" fmla="*/ 68380 h 331942"/>
                <a:gd name="connsiteX1" fmla="*/ 246145 w 283757"/>
                <a:gd name="connsiteY1" fmla="*/ 68380 h 331942"/>
                <a:gd name="connsiteX2" fmla="*/ 246145 w 283757"/>
                <a:gd name="connsiteY2" fmla="*/ 146453 h 331942"/>
                <a:gd name="connsiteX3" fmla="*/ 37612 w 283757"/>
                <a:gd name="connsiteY3" fmla="*/ 146453 h 331942"/>
                <a:gd name="connsiteX4" fmla="*/ 37612 w 283757"/>
                <a:gd name="connsiteY4" fmla="*/ 68380 h 331942"/>
                <a:gd name="connsiteX5" fmla="*/ 37612 w 283757"/>
                <a:gd name="connsiteY5" fmla="*/ 185489 h 331942"/>
                <a:gd name="connsiteX6" fmla="*/ 246145 w 283757"/>
                <a:gd name="connsiteY6" fmla="*/ 185489 h 331942"/>
                <a:gd name="connsiteX7" fmla="*/ 246145 w 283757"/>
                <a:gd name="connsiteY7" fmla="*/ 263562 h 331942"/>
                <a:gd name="connsiteX8" fmla="*/ 37612 w 283757"/>
                <a:gd name="connsiteY8" fmla="*/ 263562 h 331942"/>
                <a:gd name="connsiteX9" fmla="*/ 37612 w 283757"/>
                <a:gd name="connsiteY9" fmla="*/ 185489 h 331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757" h="331942">
                  <a:moveTo>
                    <a:pt x="37612" y="68380"/>
                  </a:moveTo>
                  <a:lnTo>
                    <a:pt x="246145" y="68380"/>
                  </a:lnTo>
                  <a:lnTo>
                    <a:pt x="246145" y="146453"/>
                  </a:lnTo>
                  <a:lnTo>
                    <a:pt x="37612" y="146453"/>
                  </a:lnTo>
                  <a:lnTo>
                    <a:pt x="37612" y="68380"/>
                  </a:lnTo>
                  <a:close/>
                  <a:moveTo>
                    <a:pt x="37612" y="185489"/>
                  </a:moveTo>
                  <a:lnTo>
                    <a:pt x="246145" y="185489"/>
                  </a:lnTo>
                  <a:lnTo>
                    <a:pt x="246145" y="263562"/>
                  </a:lnTo>
                  <a:lnTo>
                    <a:pt x="37612" y="263562"/>
                  </a:lnTo>
                  <a:lnTo>
                    <a:pt x="37612" y="185489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6388" rIns="85127" bIns="6638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kern="1200"/>
            </a:p>
          </p:txBody>
        </p:sp>
        <p:sp>
          <p:nvSpPr>
            <p:cNvPr id="9" name="Freeform 8"/>
            <p:cNvSpPr/>
            <p:nvPr/>
          </p:nvSpPr>
          <p:spPr>
            <a:xfrm>
              <a:off x="2585276" y="1847684"/>
              <a:ext cx="1338478" cy="669239"/>
            </a:xfrm>
            <a:custGeom>
              <a:avLst/>
              <a:gdLst>
                <a:gd name="connsiteX0" fmla="*/ 0 w 1338478"/>
                <a:gd name="connsiteY0" fmla="*/ 0 h 669239"/>
                <a:gd name="connsiteX1" fmla="*/ 1338478 w 1338478"/>
                <a:gd name="connsiteY1" fmla="*/ 0 h 669239"/>
                <a:gd name="connsiteX2" fmla="*/ 1338478 w 1338478"/>
                <a:gd name="connsiteY2" fmla="*/ 669239 h 669239"/>
                <a:gd name="connsiteX3" fmla="*/ 0 w 1338478"/>
                <a:gd name="connsiteY3" fmla="*/ 669239 h 669239"/>
                <a:gd name="connsiteX4" fmla="*/ 0 w 1338478"/>
                <a:gd name="connsiteY4" fmla="*/ 0 h 66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8478" h="669239">
                  <a:moveTo>
                    <a:pt x="0" y="0"/>
                  </a:moveTo>
                  <a:lnTo>
                    <a:pt x="1338478" y="0"/>
                  </a:lnTo>
                  <a:lnTo>
                    <a:pt x="1338478" y="669239"/>
                  </a:lnTo>
                  <a:lnTo>
                    <a:pt x="0" y="6692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/>
                <a:t>Direct impact</a:t>
              </a:r>
              <a:endParaRPr lang="en-GB" sz="1800" kern="12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4057603" y="2016333"/>
              <a:ext cx="283757" cy="331942"/>
            </a:xfrm>
            <a:custGeom>
              <a:avLst/>
              <a:gdLst>
                <a:gd name="connsiteX0" fmla="*/ 37612 w 283757"/>
                <a:gd name="connsiteY0" fmla="*/ 132601 h 331942"/>
                <a:gd name="connsiteX1" fmla="*/ 108509 w 283757"/>
                <a:gd name="connsiteY1" fmla="*/ 132601 h 331942"/>
                <a:gd name="connsiteX2" fmla="*/ 108509 w 283757"/>
                <a:gd name="connsiteY2" fmla="*/ 43999 h 331942"/>
                <a:gd name="connsiteX3" fmla="*/ 175248 w 283757"/>
                <a:gd name="connsiteY3" fmla="*/ 43999 h 331942"/>
                <a:gd name="connsiteX4" fmla="*/ 175248 w 283757"/>
                <a:gd name="connsiteY4" fmla="*/ 132601 h 331942"/>
                <a:gd name="connsiteX5" fmla="*/ 246145 w 283757"/>
                <a:gd name="connsiteY5" fmla="*/ 132601 h 331942"/>
                <a:gd name="connsiteX6" fmla="*/ 246145 w 283757"/>
                <a:gd name="connsiteY6" fmla="*/ 199341 h 331942"/>
                <a:gd name="connsiteX7" fmla="*/ 175248 w 283757"/>
                <a:gd name="connsiteY7" fmla="*/ 199341 h 331942"/>
                <a:gd name="connsiteX8" fmla="*/ 175248 w 283757"/>
                <a:gd name="connsiteY8" fmla="*/ 287943 h 331942"/>
                <a:gd name="connsiteX9" fmla="*/ 108509 w 283757"/>
                <a:gd name="connsiteY9" fmla="*/ 287943 h 331942"/>
                <a:gd name="connsiteX10" fmla="*/ 108509 w 283757"/>
                <a:gd name="connsiteY10" fmla="*/ 199341 h 331942"/>
                <a:gd name="connsiteX11" fmla="*/ 37612 w 283757"/>
                <a:gd name="connsiteY11" fmla="*/ 199341 h 331942"/>
                <a:gd name="connsiteX12" fmla="*/ 37612 w 283757"/>
                <a:gd name="connsiteY12" fmla="*/ 132601 h 331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757" h="331942">
                  <a:moveTo>
                    <a:pt x="37612" y="132601"/>
                  </a:moveTo>
                  <a:lnTo>
                    <a:pt x="108509" y="132601"/>
                  </a:lnTo>
                  <a:lnTo>
                    <a:pt x="108509" y="43999"/>
                  </a:lnTo>
                  <a:lnTo>
                    <a:pt x="175248" y="43999"/>
                  </a:lnTo>
                  <a:lnTo>
                    <a:pt x="175248" y="132601"/>
                  </a:lnTo>
                  <a:lnTo>
                    <a:pt x="246145" y="132601"/>
                  </a:lnTo>
                  <a:lnTo>
                    <a:pt x="246145" y="199341"/>
                  </a:lnTo>
                  <a:lnTo>
                    <a:pt x="175248" y="199341"/>
                  </a:lnTo>
                  <a:lnTo>
                    <a:pt x="175248" y="287943"/>
                  </a:lnTo>
                  <a:lnTo>
                    <a:pt x="108509" y="287943"/>
                  </a:lnTo>
                  <a:lnTo>
                    <a:pt x="108509" y="199341"/>
                  </a:lnTo>
                  <a:lnTo>
                    <a:pt x="37612" y="199341"/>
                  </a:lnTo>
                  <a:lnTo>
                    <a:pt x="37612" y="1326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6388" rIns="85127" bIns="6638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kern="120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4459146" y="1847684"/>
              <a:ext cx="1338478" cy="669239"/>
            </a:xfrm>
            <a:custGeom>
              <a:avLst/>
              <a:gdLst>
                <a:gd name="connsiteX0" fmla="*/ 0 w 1338478"/>
                <a:gd name="connsiteY0" fmla="*/ 0 h 669239"/>
                <a:gd name="connsiteX1" fmla="*/ 1338478 w 1338478"/>
                <a:gd name="connsiteY1" fmla="*/ 0 h 669239"/>
                <a:gd name="connsiteX2" fmla="*/ 1338478 w 1338478"/>
                <a:gd name="connsiteY2" fmla="*/ 669239 h 669239"/>
                <a:gd name="connsiteX3" fmla="*/ 0 w 1338478"/>
                <a:gd name="connsiteY3" fmla="*/ 669239 h 669239"/>
                <a:gd name="connsiteX4" fmla="*/ 0 w 1338478"/>
                <a:gd name="connsiteY4" fmla="*/ 0 h 66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8478" h="669239">
                  <a:moveTo>
                    <a:pt x="0" y="0"/>
                  </a:moveTo>
                  <a:lnTo>
                    <a:pt x="1338478" y="0"/>
                  </a:lnTo>
                  <a:lnTo>
                    <a:pt x="1338478" y="669239"/>
                  </a:lnTo>
                  <a:lnTo>
                    <a:pt x="0" y="6692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/>
                <a:t>Indirect impact</a:t>
              </a:r>
              <a:endParaRPr lang="en-GB" sz="1800" kern="12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5931473" y="2016333"/>
              <a:ext cx="283757" cy="331942"/>
            </a:xfrm>
            <a:custGeom>
              <a:avLst/>
              <a:gdLst>
                <a:gd name="connsiteX0" fmla="*/ 37612 w 283757"/>
                <a:gd name="connsiteY0" fmla="*/ 132601 h 331942"/>
                <a:gd name="connsiteX1" fmla="*/ 108509 w 283757"/>
                <a:gd name="connsiteY1" fmla="*/ 132601 h 331942"/>
                <a:gd name="connsiteX2" fmla="*/ 108509 w 283757"/>
                <a:gd name="connsiteY2" fmla="*/ 43999 h 331942"/>
                <a:gd name="connsiteX3" fmla="*/ 175248 w 283757"/>
                <a:gd name="connsiteY3" fmla="*/ 43999 h 331942"/>
                <a:gd name="connsiteX4" fmla="*/ 175248 w 283757"/>
                <a:gd name="connsiteY4" fmla="*/ 132601 h 331942"/>
                <a:gd name="connsiteX5" fmla="*/ 246145 w 283757"/>
                <a:gd name="connsiteY5" fmla="*/ 132601 h 331942"/>
                <a:gd name="connsiteX6" fmla="*/ 246145 w 283757"/>
                <a:gd name="connsiteY6" fmla="*/ 199341 h 331942"/>
                <a:gd name="connsiteX7" fmla="*/ 175248 w 283757"/>
                <a:gd name="connsiteY7" fmla="*/ 199341 h 331942"/>
                <a:gd name="connsiteX8" fmla="*/ 175248 w 283757"/>
                <a:gd name="connsiteY8" fmla="*/ 287943 h 331942"/>
                <a:gd name="connsiteX9" fmla="*/ 108509 w 283757"/>
                <a:gd name="connsiteY9" fmla="*/ 287943 h 331942"/>
                <a:gd name="connsiteX10" fmla="*/ 108509 w 283757"/>
                <a:gd name="connsiteY10" fmla="*/ 199341 h 331942"/>
                <a:gd name="connsiteX11" fmla="*/ 37612 w 283757"/>
                <a:gd name="connsiteY11" fmla="*/ 199341 h 331942"/>
                <a:gd name="connsiteX12" fmla="*/ 37612 w 283757"/>
                <a:gd name="connsiteY12" fmla="*/ 132601 h 331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757" h="331942">
                  <a:moveTo>
                    <a:pt x="37612" y="132601"/>
                  </a:moveTo>
                  <a:lnTo>
                    <a:pt x="108509" y="132601"/>
                  </a:lnTo>
                  <a:lnTo>
                    <a:pt x="108509" y="43999"/>
                  </a:lnTo>
                  <a:lnTo>
                    <a:pt x="175248" y="43999"/>
                  </a:lnTo>
                  <a:lnTo>
                    <a:pt x="175248" y="132601"/>
                  </a:lnTo>
                  <a:lnTo>
                    <a:pt x="246145" y="132601"/>
                  </a:lnTo>
                  <a:lnTo>
                    <a:pt x="246145" y="199341"/>
                  </a:lnTo>
                  <a:lnTo>
                    <a:pt x="175248" y="199341"/>
                  </a:lnTo>
                  <a:lnTo>
                    <a:pt x="175248" y="287943"/>
                  </a:lnTo>
                  <a:lnTo>
                    <a:pt x="108509" y="287943"/>
                  </a:lnTo>
                  <a:lnTo>
                    <a:pt x="108509" y="199341"/>
                  </a:lnTo>
                  <a:lnTo>
                    <a:pt x="37612" y="199341"/>
                  </a:lnTo>
                  <a:lnTo>
                    <a:pt x="37612" y="13260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6388" rIns="85127" bIns="6638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1400" kern="120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6333016" y="1847684"/>
              <a:ext cx="1338478" cy="669239"/>
            </a:xfrm>
            <a:custGeom>
              <a:avLst/>
              <a:gdLst>
                <a:gd name="connsiteX0" fmla="*/ 0 w 1338478"/>
                <a:gd name="connsiteY0" fmla="*/ 0 h 669239"/>
                <a:gd name="connsiteX1" fmla="*/ 1338478 w 1338478"/>
                <a:gd name="connsiteY1" fmla="*/ 0 h 669239"/>
                <a:gd name="connsiteX2" fmla="*/ 1338478 w 1338478"/>
                <a:gd name="connsiteY2" fmla="*/ 669239 h 669239"/>
                <a:gd name="connsiteX3" fmla="*/ 0 w 1338478"/>
                <a:gd name="connsiteY3" fmla="*/ 669239 h 669239"/>
                <a:gd name="connsiteX4" fmla="*/ 0 w 1338478"/>
                <a:gd name="connsiteY4" fmla="*/ 0 h 66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8478" h="669239">
                  <a:moveTo>
                    <a:pt x="0" y="0"/>
                  </a:moveTo>
                  <a:lnTo>
                    <a:pt x="1338478" y="0"/>
                  </a:lnTo>
                  <a:lnTo>
                    <a:pt x="1338478" y="669239"/>
                  </a:lnTo>
                  <a:lnTo>
                    <a:pt x="0" y="6692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800" kern="1200" dirty="0" smtClean="0">
                  <a:solidFill>
                    <a:schemeClr val="bg1"/>
                  </a:solidFill>
                </a:rPr>
                <a:t>Induced impact</a:t>
              </a:r>
              <a:endParaRPr lang="en-GB" sz="18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467177" y="2552876"/>
            <a:ext cx="133511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e.g. fall in cheese production has a knock on effect further back and forward in the supply chain (e.g. milk production)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912" y="2544979"/>
            <a:ext cx="133511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e.g. cheese production workers with lower incomes or no job, reduce spending elsewhere in the economy, so there is lower production in other sectors too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04394" y="2564889"/>
            <a:ext cx="1335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e.g. fall in output, revenue and jobs at risk, on previous slides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594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9103" y="516397"/>
            <a:ext cx="7396739" cy="424370"/>
          </a:xfrm>
        </p:spPr>
        <p:txBody>
          <a:bodyPr>
            <a:noAutofit/>
          </a:bodyPr>
          <a:lstStyle/>
          <a:p>
            <a:r>
              <a:rPr lang="de-DE" sz="2200" b="1" dirty="0" smtClean="0"/>
              <a:t>COMPLETING AND EXTENDING OUR ECONOMIC ANALYSIS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4"/>
          <p:cNvSpPr txBox="1">
            <a:spLocks/>
          </p:cNvSpPr>
          <p:nvPr/>
        </p:nvSpPr>
        <p:spPr>
          <a:xfrm>
            <a:off x="926757" y="1293912"/>
            <a:ext cx="6559893" cy="3366361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 smtClean="0">
                <a:solidFill>
                  <a:schemeClr val="accent2"/>
                </a:solidFill>
              </a:rPr>
              <a:t>Complete the analysis, improve robustness:</a:t>
            </a:r>
            <a:endParaRPr lang="en-GB" sz="1600" b="1" dirty="0">
              <a:solidFill>
                <a:schemeClr val="accent2"/>
              </a:solidFill>
            </a:endParaRPr>
          </a:p>
          <a:p>
            <a:endParaRPr lang="en-GB" sz="1600" dirty="0" smtClean="0"/>
          </a:p>
          <a:p>
            <a:pPr lvl="0" fontAlgn="ctr"/>
            <a:r>
              <a:rPr lang="en-GB" sz="1600" u="sng" dirty="0" smtClean="0"/>
              <a:t>Full</a:t>
            </a:r>
            <a:r>
              <a:rPr lang="en-GB" sz="1600" dirty="0" smtClean="0"/>
              <a:t> </a:t>
            </a:r>
            <a:r>
              <a:rPr lang="en-GB" sz="1600" dirty="0"/>
              <a:t>economic impact </a:t>
            </a:r>
            <a:r>
              <a:rPr lang="en-GB" sz="1600" dirty="0" smtClean="0"/>
              <a:t>(including indirect and induced)</a:t>
            </a:r>
            <a:endParaRPr lang="en-GB" sz="1600" dirty="0"/>
          </a:p>
          <a:p>
            <a:pPr lvl="0" fontAlgn="ctr"/>
            <a:r>
              <a:rPr lang="en-GB" sz="1600" u="sng" dirty="0" smtClean="0"/>
              <a:t>Review</a:t>
            </a:r>
            <a:r>
              <a:rPr lang="en-GB" sz="1600" dirty="0" smtClean="0"/>
              <a:t> economic </a:t>
            </a:r>
            <a:r>
              <a:rPr lang="en-GB" sz="1600" dirty="0"/>
              <a:t>assumptions underlying the analysis, based on a review of the underlying evidence base on (a) tariff pass-through rates and (b) trade elasticities.</a:t>
            </a:r>
          </a:p>
          <a:p>
            <a:pPr lvl="0" fontAlgn="ctr"/>
            <a:r>
              <a:rPr lang="en-GB" sz="1600" u="sng" dirty="0" smtClean="0"/>
              <a:t>Update </a:t>
            </a:r>
            <a:r>
              <a:rPr lang="en-GB" sz="1600" dirty="0" smtClean="0"/>
              <a:t>the calculations at </a:t>
            </a:r>
            <a:r>
              <a:rPr lang="en-GB" sz="1600" dirty="0"/>
              <a:t>a less aggregate level (and applying the </a:t>
            </a:r>
            <a:r>
              <a:rPr lang="en-GB" sz="1600" dirty="0" smtClean="0"/>
              <a:t>tariffs at the 8 digit level)</a:t>
            </a:r>
          </a:p>
          <a:p>
            <a:pPr marL="0" indent="0" fontAlgn="ctr">
              <a:buNone/>
            </a:pPr>
            <a:r>
              <a:rPr lang="en-GB" sz="1600" b="1" dirty="0" smtClean="0">
                <a:solidFill>
                  <a:schemeClr val="accent2"/>
                </a:solidFill>
              </a:rPr>
              <a:t>Extensions:</a:t>
            </a:r>
            <a:endParaRPr lang="en-GB" sz="1600" b="1" dirty="0">
              <a:solidFill>
                <a:schemeClr val="accent2"/>
              </a:solidFill>
            </a:endParaRPr>
          </a:p>
          <a:p>
            <a:pPr lvl="0" fontAlgn="ctr"/>
            <a:endParaRPr lang="en-GB" sz="1600" dirty="0"/>
          </a:p>
          <a:p>
            <a:pPr lvl="0" fontAlgn="ctr"/>
            <a:r>
              <a:rPr lang="en-GB" sz="1600" dirty="0" smtClean="0"/>
              <a:t>Consider </a:t>
            </a:r>
            <a:r>
              <a:rPr lang="en-GB" sz="1600" u="sng" dirty="0" smtClean="0"/>
              <a:t>effect on the UK</a:t>
            </a:r>
          </a:p>
          <a:p>
            <a:pPr lvl="0" fontAlgn="ctr"/>
            <a:r>
              <a:rPr lang="en-GB" sz="1600" u="sng" dirty="0" smtClean="0"/>
              <a:t>Include </a:t>
            </a:r>
            <a:r>
              <a:rPr lang="en-GB" sz="1600" dirty="0"/>
              <a:t>all food and drink products (rather than just </a:t>
            </a:r>
            <a:r>
              <a:rPr lang="en-GB" sz="1600" dirty="0" smtClean="0"/>
              <a:t>10)</a:t>
            </a:r>
            <a:endParaRPr lang="en-GB" sz="1600" dirty="0"/>
          </a:p>
          <a:p>
            <a:pPr lvl="0" fontAlgn="ctr"/>
            <a:r>
              <a:rPr lang="en-GB" sz="1600" dirty="0" smtClean="0"/>
              <a:t>Reflect </a:t>
            </a:r>
            <a:r>
              <a:rPr lang="en-GB" sz="1600" u="sng" dirty="0" smtClean="0"/>
              <a:t>non-tariff barriers</a:t>
            </a:r>
            <a:endParaRPr lang="en-GB" sz="1600" u="sng" dirty="0"/>
          </a:p>
          <a:p>
            <a:pPr lvl="0" fontAlgn="ctr"/>
            <a:r>
              <a:rPr lang="en-GB" sz="1600" dirty="0" smtClean="0"/>
              <a:t>Consider effect on </a:t>
            </a:r>
            <a:r>
              <a:rPr lang="en-GB" sz="1600" dirty="0"/>
              <a:t>the </a:t>
            </a:r>
            <a:r>
              <a:rPr lang="en-GB" sz="1600" u="sng" dirty="0"/>
              <a:t>cost of a UK consumer's average food </a:t>
            </a:r>
            <a:r>
              <a:rPr lang="en-GB" sz="1600" u="sng" dirty="0" smtClean="0"/>
              <a:t>basket</a:t>
            </a:r>
            <a:endParaRPr lang="en-GB" sz="1600" u="sng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26757" y="1700648"/>
            <a:ext cx="6647935" cy="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26755" y="3987045"/>
            <a:ext cx="6647935" cy="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15</a:t>
            </a:fld>
            <a:endParaRPr lang="en-US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765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</p:spPr>
      </p:pic>
      <p:sp>
        <p:nvSpPr>
          <p:cNvPr id="5" name="TextBox 4"/>
          <p:cNvSpPr txBox="1"/>
          <p:nvPr/>
        </p:nvSpPr>
        <p:spPr>
          <a:xfrm>
            <a:off x="944336" y="2156515"/>
            <a:ext cx="32657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HOW COULD FOODDRINKEUROPE LEVERAGE THE RESULTS</a:t>
            </a:r>
          </a:p>
          <a:p>
            <a:endParaRPr lang="en-GB" sz="1600" i="1" dirty="0" smtClean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ED42-EAA8-6E4B-B04B-8D1FFDAF04EC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1069631" y="3426976"/>
            <a:ext cx="2973732" cy="2024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95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589" y="569985"/>
            <a:ext cx="7272669" cy="424370"/>
          </a:xfrm>
        </p:spPr>
        <p:txBody>
          <a:bodyPr>
            <a:noAutofit/>
          </a:bodyPr>
          <a:lstStyle/>
          <a:p>
            <a:r>
              <a:rPr lang="de-DE" sz="2200" b="1" dirty="0" smtClean="0"/>
              <a:t>HOW COULD FOODDRINKEUROPE LEVERAGE THE RESULTS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926757" y="1791091"/>
            <a:ext cx="6647935" cy="3366361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smtClean="0">
                <a:solidFill>
                  <a:schemeClr val="accent2"/>
                </a:solidFill>
              </a:rPr>
              <a:t>So </a:t>
            </a:r>
            <a:r>
              <a:rPr lang="en-GB" sz="1600" b="1" dirty="0">
                <a:solidFill>
                  <a:schemeClr val="accent2"/>
                </a:solidFill>
              </a:rPr>
              <a:t>what</a:t>
            </a:r>
            <a:r>
              <a:rPr lang="en-GB" sz="1600" b="1" dirty="0" smtClean="0">
                <a:solidFill>
                  <a:schemeClr val="accent2"/>
                </a:solidFill>
              </a:rPr>
              <a:t>?</a:t>
            </a:r>
          </a:p>
          <a:p>
            <a:endParaRPr lang="en-GB" sz="1600" dirty="0"/>
          </a:p>
          <a:p>
            <a:r>
              <a:rPr lang="en-GB" sz="1600" dirty="0" smtClean="0"/>
              <a:t>Support </a:t>
            </a:r>
            <a:r>
              <a:rPr lang="en-GB" sz="1600" dirty="0"/>
              <a:t>political/regulatory advocacy with a broader </a:t>
            </a:r>
            <a:r>
              <a:rPr lang="en-GB" sz="1600" dirty="0" err="1"/>
              <a:t>comms</a:t>
            </a:r>
            <a:r>
              <a:rPr lang="en-GB" sz="1600" dirty="0"/>
              <a:t> campaign (in Brussels, London and MS</a:t>
            </a:r>
            <a:r>
              <a:rPr lang="en-GB" sz="1600" dirty="0" smtClean="0"/>
              <a:t>)</a:t>
            </a:r>
          </a:p>
          <a:p>
            <a:pPr marL="0" indent="0">
              <a:buNone/>
            </a:pPr>
            <a:endParaRPr lang="en-GB" sz="1600" dirty="0" smtClean="0"/>
          </a:p>
          <a:p>
            <a:r>
              <a:rPr lang="en-GB" sz="1600" dirty="0" smtClean="0"/>
              <a:t>Goal</a:t>
            </a:r>
            <a:r>
              <a:rPr lang="en-GB" sz="1600" dirty="0"/>
              <a:t>: to raise awareness and ensure food and drink products form a crucial part of the negotiations</a:t>
            </a:r>
          </a:p>
        </p:txBody>
      </p:sp>
      <p:pic>
        <p:nvPicPr>
          <p:cNvPr id="8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961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926757" y="1587205"/>
            <a:ext cx="6559893" cy="3366361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accent2"/>
                </a:solidFill>
              </a:rPr>
              <a:t>Some suggested tactics :</a:t>
            </a:r>
          </a:p>
          <a:p>
            <a:endParaRPr lang="en-GB" sz="1600" dirty="0"/>
          </a:p>
          <a:p>
            <a:r>
              <a:rPr lang="en-GB" sz="1600" dirty="0"/>
              <a:t>Clear call to action</a:t>
            </a:r>
          </a:p>
          <a:p>
            <a:r>
              <a:rPr lang="en-GB" sz="1600" dirty="0"/>
              <a:t>Identify a real life case study/spokesperson</a:t>
            </a:r>
          </a:p>
          <a:p>
            <a:r>
              <a:rPr lang="en-GB" sz="1600" dirty="0"/>
              <a:t>Pitch the story for broadcasters as well as top tier </a:t>
            </a:r>
            <a:r>
              <a:rPr lang="en-GB" sz="1600" dirty="0" smtClean="0"/>
              <a:t>print</a:t>
            </a:r>
            <a:br>
              <a:rPr lang="en-GB" sz="1600" dirty="0" smtClean="0"/>
            </a:br>
            <a:r>
              <a:rPr lang="en-GB" sz="1600" dirty="0" smtClean="0"/>
              <a:t>(could </a:t>
            </a:r>
            <a:r>
              <a:rPr lang="en-GB" sz="1600" dirty="0"/>
              <a:t>have good visual elements)</a:t>
            </a:r>
          </a:p>
          <a:p>
            <a:r>
              <a:rPr lang="en-GB" sz="1600" dirty="0"/>
              <a:t>Infographic in national language / infographic showing </a:t>
            </a:r>
            <a:r>
              <a:rPr lang="en-GB" sz="1600" dirty="0" smtClean="0"/>
              <a:t>difference</a:t>
            </a:r>
            <a:br>
              <a:rPr lang="en-GB" sz="1600" dirty="0" smtClean="0"/>
            </a:br>
            <a:r>
              <a:rPr lang="en-GB" sz="1600" dirty="0" smtClean="0"/>
              <a:t>in </a:t>
            </a:r>
            <a:r>
              <a:rPr lang="en-GB" sz="1600" dirty="0"/>
              <a:t>5 key markets</a:t>
            </a:r>
          </a:p>
          <a:p>
            <a:r>
              <a:rPr lang="en-GB" sz="1600" dirty="0"/>
              <a:t>Social media campaign to explain the consequences and </a:t>
            </a:r>
            <a:r>
              <a:rPr lang="en-GB" sz="1600" dirty="0" smtClean="0"/>
              <a:t>explain</a:t>
            </a:r>
            <a:br>
              <a:rPr lang="en-GB" sz="1600" dirty="0" smtClean="0"/>
            </a:br>
            <a:r>
              <a:rPr lang="en-GB" sz="1600" dirty="0" smtClean="0"/>
              <a:t>the </a:t>
            </a:r>
            <a:r>
              <a:rPr lang="en-GB" sz="1600" dirty="0"/>
              <a:t>stories of those that would be impacted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26757" y="1935427"/>
            <a:ext cx="6647935" cy="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5"/>
          <p:cNvSpPr txBox="1">
            <a:spLocks/>
          </p:cNvSpPr>
          <p:nvPr/>
        </p:nvSpPr>
        <p:spPr>
          <a:xfrm>
            <a:off x="794589" y="569985"/>
            <a:ext cx="7272669" cy="424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7939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2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200" b="1" smtClean="0"/>
              <a:t>HOW COULD FOODDRINKEUROPE LEVERAGE THE RESULTS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289064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rmAutofit/>
          </a:bodyPr>
          <a:lstStyle/>
          <a:p>
            <a:r>
              <a:rPr lang="de-DE" sz="2400" b="1" dirty="0" smtClean="0"/>
              <a:t>HOW CAN WE HELP?</a:t>
            </a:r>
            <a:endParaRPr lang="en-GB" sz="24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827905" y="1325996"/>
            <a:ext cx="6746788" cy="880877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dirty="0"/>
              <a:t>With dedicated teams in London and Brussels, FTI Consulting is well placed to support and help you understand the political landscape coupled with an assessment of the practical challenges.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84115" y="2144720"/>
            <a:ext cx="2220965" cy="13223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An integrated suite of advisory services, combing political understanding and operational expertise</a:t>
            </a:r>
            <a:endParaRPr lang="en-US" sz="1200" dirty="0"/>
          </a:p>
        </p:txBody>
      </p:sp>
      <p:sp>
        <p:nvSpPr>
          <p:cNvPr id="8" name="Rounded Rectangle 7"/>
          <p:cNvSpPr/>
          <p:nvPr/>
        </p:nvSpPr>
        <p:spPr>
          <a:xfrm>
            <a:off x="3116506" y="2144720"/>
            <a:ext cx="2220965" cy="13223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Analytical skills to improve visibility and information flows to fully support corporate decision making</a:t>
            </a:r>
            <a:endParaRPr lang="en-US" sz="1200"/>
          </a:p>
        </p:txBody>
      </p:sp>
      <p:sp>
        <p:nvSpPr>
          <p:cNvPr id="9" name="Rounded Rectangle 8"/>
          <p:cNvSpPr/>
          <p:nvPr/>
        </p:nvSpPr>
        <p:spPr>
          <a:xfrm>
            <a:off x="5448897" y="2144720"/>
            <a:ext cx="2220965" cy="13223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 multidisciplinary team to help you navigate the uncertainty, manage change, risk and corporate reputation</a:t>
            </a:r>
            <a:endParaRPr lang="en-US" sz="1200" dirty="0"/>
          </a:p>
        </p:txBody>
      </p:sp>
      <p:sp>
        <p:nvSpPr>
          <p:cNvPr id="10" name="Rounded Rectangle 9"/>
          <p:cNvSpPr/>
          <p:nvPr/>
        </p:nvSpPr>
        <p:spPr>
          <a:xfrm>
            <a:off x="784115" y="3624705"/>
            <a:ext cx="2220965" cy="13223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Intelligence and analysis at each step of an evolving process to secure your trading, regulatory and operating environment</a:t>
            </a:r>
            <a:endParaRPr lang="en-US" sz="1200" dirty="0"/>
          </a:p>
        </p:txBody>
      </p:sp>
      <p:sp>
        <p:nvSpPr>
          <p:cNvPr id="11" name="Rounded Rectangle 10"/>
          <p:cNvSpPr/>
          <p:nvPr/>
        </p:nvSpPr>
        <p:spPr>
          <a:xfrm>
            <a:off x="3116506" y="3624705"/>
            <a:ext cx="2220965" cy="13223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Dedicated teams in London and Brussels with intimate knowledge of the institutions on both sides of the Channel</a:t>
            </a:r>
            <a:endParaRPr lang="en-US" sz="1200" dirty="0"/>
          </a:p>
        </p:txBody>
      </p:sp>
      <p:sp>
        <p:nvSpPr>
          <p:cNvPr id="12" name="Rounded Rectangle 11"/>
          <p:cNvSpPr/>
          <p:nvPr/>
        </p:nvSpPr>
        <p:spPr>
          <a:xfrm>
            <a:off x="5448897" y="3624705"/>
            <a:ext cx="2220965" cy="13223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 comprehensive European and global network combing professional expertise, commercial understanding with local knowledge and context</a:t>
            </a:r>
            <a:endParaRPr 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926757" y="5146158"/>
            <a:ext cx="6409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Contact us: </a:t>
            </a:r>
            <a:r>
              <a:rPr lang="en-GB" sz="1400" dirty="0" err="1" smtClean="0">
                <a:hlinkClick r:id="rId3"/>
              </a:rPr>
              <a:t>louise.harvey</a:t>
            </a:r>
            <a:r>
              <a:rPr lang="en-US" sz="1400" dirty="0" smtClean="0">
                <a:hlinkClick r:id="rId3"/>
              </a:rPr>
              <a:t>@fticonsulting.com</a:t>
            </a:r>
            <a:r>
              <a:rPr lang="en-US" sz="1400" dirty="0"/>
              <a:t> </a:t>
            </a:r>
            <a:r>
              <a:rPr lang="en-US" sz="1400" dirty="0" smtClean="0"/>
              <a:t>- </a:t>
            </a:r>
            <a:r>
              <a:rPr lang="en-US" sz="1400" dirty="0" smtClean="0">
                <a:hlinkClick r:id="rId4"/>
              </a:rPr>
              <a:t>meloria.meschi@fticonsulting.com</a:t>
            </a:r>
            <a:r>
              <a:rPr lang="en-US" sz="1400" dirty="0" smtClean="0"/>
              <a:t> </a:t>
            </a:r>
            <a:endParaRPr lang="en-GB" sz="1400" dirty="0"/>
          </a:p>
        </p:txBody>
      </p:sp>
      <p:pic>
        <p:nvPicPr>
          <p:cNvPr id="13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301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rmAutofit/>
          </a:bodyPr>
          <a:lstStyle/>
          <a:p>
            <a:r>
              <a:rPr lang="en-GB" sz="2200" b="1" dirty="0"/>
              <a:t>FTI CONSULTING TEAM -  INTRODUCTIONS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idx="1"/>
          </p:nvPr>
        </p:nvSpPr>
        <p:spPr>
          <a:xfrm>
            <a:off x="926756" y="1585167"/>
            <a:ext cx="4596714" cy="3778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solidFill>
                  <a:schemeClr val="accent2"/>
                </a:solidFill>
              </a:rPr>
              <a:t>Our team:</a:t>
            </a:r>
          </a:p>
          <a:p>
            <a:endParaRPr lang="en-GB" sz="1400" dirty="0"/>
          </a:p>
          <a:p>
            <a:r>
              <a:rPr lang="en-GB" sz="1400" b="1" dirty="0"/>
              <a:t>Louise Harvey</a:t>
            </a:r>
            <a:r>
              <a:rPr lang="en-GB" sz="1400" i="1" dirty="0"/>
              <a:t>, Chair Strategic Communications Brussels, Head of the FTI Brexit taskforce</a:t>
            </a:r>
          </a:p>
          <a:p>
            <a:r>
              <a:rPr lang="en-GB" sz="1400" b="1" dirty="0" err="1" smtClean="0"/>
              <a:t>Dr.</a:t>
            </a:r>
            <a:r>
              <a:rPr lang="en-GB" sz="1400" b="1" dirty="0" smtClean="0"/>
              <a:t> Meloria </a:t>
            </a:r>
            <a:r>
              <a:rPr lang="en-GB" sz="1400" b="1" dirty="0"/>
              <a:t>Meschi</a:t>
            </a:r>
            <a:r>
              <a:rPr lang="en-GB" sz="1400" b="1" i="1" dirty="0"/>
              <a:t>, </a:t>
            </a:r>
            <a:r>
              <a:rPr lang="en-GB" sz="1400" i="1" dirty="0"/>
              <a:t>Senior Managing Director, Economic and Financial Consulting, London</a:t>
            </a:r>
          </a:p>
          <a:p>
            <a:r>
              <a:rPr lang="en-GB" sz="1400" b="1" dirty="0"/>
              <a:t>Ravi Kanabar, </a:t>
            </a:r>
            <a:r>
              <a:rPr lang="en-GB" sz="1400" i="1" dirty="0"/>
              <a:t>Director, Economic and Financial Consulting, London</a:t>
            </a:r>
          </a:p>
          <a:p>
            <a:r>
              <a:rPr lang="en-GB" sz="1400" b="1" dirty="0"/>
              <a:t>Jonathan Bradshaw, </a:t>
            </a:r>
            <a:r>
              <a:rPr lang="en-GB" sz="1400" i="1" dirty="0"/>
              <a:t>Consultant, Economic and Financial Consulting, London</a:t>
            </a:r>
          </a:p>
          <a:p>
            <a:r>
              <a:rPr lang="en-GB" sz="1400" b="1" dirty="0" smtClean="0"/>
              <a:t>Joost </a:t>
            </a:r>
            <a:r>
              <a:rPr lang="en-GB" sz="1400" b="1" dirty="0"/>
              <a:t>Koomen, </a:t>
            </a:r>
            <a:r>
              <a:rPr lang="en-GB" sz="1400" i="1" dirty="0"/>
              <a:t>Senior Director Strategic Communications, FTI Brexit taskforce, </a:t>
            </a:r>
            <a:r>
              <a:rPr lang="en-GB" sz="1400" i="1" dirty="0" smtClean="0"/>
              <a:t>Brussels</a:t>
            </a:r>
          </a:p>
          <a:p>
            <a:endParaRPr lang="en-GB" sz="1400" i="1" dirty="0"/>
          </a:p>
          <a:p>
            <a:endParaRPr lang="en-GB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26757" y="1935427"/>
            <a:ext cx="4513923" cy="7673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24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rmAutofit/>
          </a:bodyPr>
          <a:lstStyle/>
          <a:p>
            <a:r>
              <a:rPr lang="en-GB" sz="2200" b="1" dirty="0"/>
              <a:t>BREXIT: IMPACT ON THE FOOD AND DRINKS INDUSTRY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3"/>
          <p:cNvSpPr txBox="1"/>
          <p:nvPr/>
        </p:nvSpPr>
        <p:spPr>
          <a:xfrm>
            <a:off x="926757" y="1638265"/>
            <a:ext cx="601125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7680" indent="-3676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The road to the future </a:t>
            </a:r>
            <a:r>
              <a:rPr lang="en-GB" sz="1400" b="1" dirty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EU27/UK relationship </a:t>
            </a: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is paved with known &amp; unknown unknowns</a:t>
            </a:r>
          </a:p>
          <a:p>
            <a:pPr marL="367680" indent="-3676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Few scenarios possible/realistic</a:t>
            </a:r>
          </a:p>
          <a:p>
            <a:pPr marL="367680" indent="-3676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Imposition of at least some tariffs &amp; quotas likely</a:t>
            </a:r>
          </a:p>
          <a:p>
            <a:pPr marL="367680" indent="-3676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Non-tariff barriers likely to reoccur</a:t>
            </a:r>
          </a:p>
          <a:p>
            <a:pPr marL="367680" indent="-3676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Significant impact on bottom line hard to avoid</a:t>
            </a:r>
          </a:p>
          <a:p>
            <a:pPr marL="367680" indent="-3676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Transition period desirable – the duration will be up for </a:t>
            </a:r>
            <a:r>
              <a:rPr lang="en-GB" sz="1400" dirty="0" smtClean="0">
                <a:latin typeface="Calibri" charset="0"/>
                <a:ea typeface="Calibri" charset="0"/>
                <a:cs typeface="Calibri" charset="0"/>
              </a:rPr>
              <a:t>debate. Art. XXIV GATT?</a:t>
            </a:r>
            <a:endParaRPr lang="en-GB" sz="1400" dirty="0">
              <a:latin typeface="Calibri" charset="0"/>
              <a:ea typeface="Calibri" charset="0"/>
              <a:cs typeface="Calibri" charset="0"/>
            </a:endParaRPr>
          </a:p>
          <a:p>
            <a:pPr marL="367680" indent="-3676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alibri" charset="0"/>
                <a:ea typeface="Calibri" charset="0"/>
                <a:cs typeface="Calibri" charset="0"/>
              </a:rPr>
              <a:t>Industry </a:t>
            </a: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must prepare for both potential regulatory and economic </a:t>
            </a:r>
            <a:r>
              <a:rPr lang="en-GB" sz="1400" dirty="0" smtClean="0">
                <a:latin typeface="Calibri" charset="0"/>
                <a:ea typeface="Calibri" charset="0"/>
                <a:cs typeface="Calibri" charset="0"/>
              </a:rPr>
              <a:t>impact</a:t>
            </a:r>
            <a:endParaRPr lang="en-GB" sz="14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505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rmAutofit/>
          </a:bodyPr>
          <a:lstStyle/>
          <a:p>
            <a:r>
              <a:rPr lang="en-GB" sz="2200" b="1" dirty="0">
                <a:ea typeface="Calibri" charset="0"/>
                <a:cs typeface="Calibri" charset="0"/>
              </a:rPr>
              <a:t>SCENARIOS</a:t>
            </a:r>
            <a:r>
              <a:rPr lang="en-GB" sz="2200" dirty="0">
                <a:ea typeface="Calibri" charset="0"/>
                <a:cs typeface="Calibri" charset="0"/>
              </a:rPr>
              <a:t> </a:t>
            </a:r>
            <a:r>
              <a:rPr lang="en-GB" sz="2200" b="1" dirty="0">
                <a:ea typeface="Calibri" charset="0"/>
                <a:cs typeface="Calibri" charset="0"/>
              </a:rPr>
              <a:t>FOR A FUTURE EU-UK RELATIONSHIP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4"/>
          <p:cNvSpPr/>
          <p:nvPr/>
        </p:nvSpPr>
        <p:spPr>
          <a:xfrm>
            <a:off x="886082" y="1187232"/>
            <a:ext cx="67998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Decision to leave Single Market means few </a:t>
            </a:r>
            <a:r>
              <a:rPr lang="en-GB" sz="1400" dirty="0" smtClean="0">
                <a:latin typeface="Calibri" charset="0"/>
                <a:ea typeface="Calibri" charset="0"/>
                <a:cs typeface="Calibri" charset="0"/>
              </a:rPr>
              <a:t>realistic options:</a:t>
            </a:r>
          </a:p>
          <a:p>
            <a:pPr algn="just"/>
            <a:endParaRPr lang="en-GB" sz="1400" b="1" dirty="0">
              <a:solidFill>
                <a:schemeClr val="accent2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GB" sz="1400" b="1" dirty="0" smtClean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Tailor-made </a:t>
            </a:r>
            <a:r>
              <a:rPr lang="en-GB" sz="1400" b="1" dirty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FTA / ‘Accession/affiliation’ </a:t>
            </a:r>
            <a:r>
              <a:rPr lang="en-GB" sz="1400" b="1" dirty="0" smtClean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agreement: CETA </a:t>
            </a:r>
            <a:r>
              <a:rPr lang="en-GB" sz="1400" b="1" dirty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+ or </a:t>
            </a:r>
            <a:r>
              <a:rPr lang="en-GB" sz="1400" b="1" dirty="0" smtClean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Ukraine-style</a:t>
            </a:r>
          </a:p>
          <a:p>
            <a:pPr marL="205877" lvl="2" algn="just"/>
            <a:endParaRPr lang="en-GB" sz="1400" b="1" dirty="0">
              <a:solidFill>
                <a:schemeClr val="accent2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83863" lvl="2" indent="-285750" algn="just">
              <a:buFont typeface="Arial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Elimination of most tariffs/quotas</a:t>
            </a:r>
          </a:p>
          <a:p>
            <a:pPr marL="183863" lvl="2" indent="-285750" algn="just">
              <a:buFont typeface="Arial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Regulatory cooperation – exact scope/extent will be crucial</a:t>
            </a:r>
          </a:p>
          <a:p>
            <a:pPr marL="183863" lvl="2" indent="-285750" algn="just">
              <a:buFont typeface="Arial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Mutual acceptance of standards – exact scope/extent will be crucial</a:t>
            </a:r>
          </a:p>
          <a:p>
            <a:pPr marL="183863" lvl="2" indent="-285750" algn="just">
              <a:buFont typeface="Arial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Customs facilitation</a:t>
            </a:r>
          </a:p>
          <a:p>
            <a:pPr marL="584575" lvl="3" indent="-275760" algn="just">
              <a:buFont typeface="Arial" panose="020B0604020202020204" pitchFamily="34" charset="0"/>
              <a:buChar char="•"/>
            </a:pPr>
            <a:endParaRPr lang="en-GB" sz="1400" dirty="0">
              <a:latin typeface="Calibri" charset="0"/>
              <a:ea typeface="Calibri" charset="0"/>
              <a:cs typeface="Calibri" charset="0"/>
            </a:endParaRPr>
          </a:p>
          <a:p>
            <a:pPr marL="0" lvl="1" indent="-204826" algn="just"/>
            <a:r>
              <a:rPr lang="en-GB" sz="1400" b="1" dirty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WTO </a:t>
            </a:r>
            <a:r>
              <a:rPr lang="en-GB" sz="1400" b="1" dirty="0" smtClean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rules</a:t>
            </a:r>
          </a:p>
          <a:p>
            <a:pPr marL="205877" lvl="2" algn="just"/>
            <a:endParaRPr lang="en-GB" sz="1400" b="1" dirty="0">
              <a:solidFill>
                <a:schemeClr val="accent2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183863" lvl="2" indent="-285750">
              <a:buFont typeface="Arial" charset="0"/>
              <a:buChar char="•"/>
            </a:pP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WTO tariffs </a:t>
            </a:r>
            <a:r>
              <a:rPr lang="en-GB" sz="1400" dirty="0" smtClean="0">
                <a:latin typeface="Calibri" charset="0"/>
                <a:ea typeface="Calibri" charset="0"/>
                <a:cs typeface="Calibri" charset="0"/>
              </a:rPr>
              <a:t>applicable</a:t>
            </a:r>
          </a:p>
          <a:p>
            <a:pPr marL="183863" lvl="2" indent="-285750">
              <a:buFont typeface="Arial" charset="0"/>
              <a:buChar char="•"/>
            </a:pPr>
            <a:r>
              <a:rPr lang="en-GB" sz="1400" dirty="0" smtClean="0">
                <a:latin typeface="Calibri" charset="0"/>
                <a:ea typeface="Calibri" charset="0"/>
                <a:cs typeface="Calibri" charset="0"/>
              </a:rPr>
              <a:t>Implications </a:t>
            </a:r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for sector specific rules and agreements (SPS and the Codex </a:t>
            </a:r>
            <a:r>
              <a:rPr lang="en-GB" sz="1400" dirty="0" err="1">
                <a:latin typeface="Calibri" charset="0"/>
                <a:ea typeface="Calibri" charset="0"/>
                <a:cs typeface="Calibri" charset="0"/>
              </a:rPr>
              <a:t>Alimentarius</a:t>
            </a:r>
            <a:r>
              <a:rPr lang="en-GB" sz="1400" dirty="0" smtClean="0">
                <a:latin typeface="Calibri" charset="0"/>
                <a:ea typeface="Calibri" charset="0"/>
                <a:cs typeface="Calibri" charset="0"/>
              </a:rPr>
              <a:t>)?</a:t>
            </a:r>
            <a:endParaRPr lang="en-GB" sz="1400" dirty="0">
              <a:latin typeface="Calibri" charset="0"/>
              <a:ea typeface="Calibri" charset="0"/>
              <a:cs typeface="Calibri" charset="0"/>
            </a:endParaRPr>
          </a:p>
          <a:p>
            <a:pPr marL="584575" lvl="3" indent="-275760" algn="just">
              <a:buFont typeface="Wingdings" panose="05000000000000000000" pitchFamily="2" charset="2"/>
              <a:buChar char="ü"/>
            </a:pPr>
            <a:endParaRPr lang="en-GB" sz="1400" dirty="0"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GB" sz="1400" dirty="0">
                <a:latin typeface="Calibri" charset="0"/>
                <a:ea typeface="Calibri" charset="0"/>
                <a:cs typeface="Calibri" charset="0"/>
              </a:rPr>
              <a:t>Scenarios could be accompanied by some kind of stand-alone Customs Agreement going beyond standard customs &amp; trade facilitation provisions of an </a:t>
            </a:r>
            <a:r>
              <a:rPr lang="en-GB" sz="1400" dirty="0" smtClean="0">
                <a:latin typeface="Calibri" charset="0"/>
                <a:ea typeface="Calibri" charset="0"/>
                <a:cs typeface="Calibri" charset="0"/>
              </a:rPr>
              <a:t>FTA</a:t>
            </a:r>
            <a:endParaRPr lang="en-GB" sz="1400" dirty="0"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26757" y="1935427"/>
            <a:ext cx="6647935" cy="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26757" y="3447997"/>
            <a:ext cx="6647935" cy="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681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</p:spPr>
      </p:pic>
      <p:sp>
        <p:nvSpPr>
          <p:cNvPr id="5" name="TextBox 4"/>
          <p:cNvSpPr txBox="1"/>
          <p:nvPr/>
        </p:nvSpPr>
        <p:spPr>
          <a:xfrm>
            <a:off x="944336" y="1785040"/>
            <a:ext cx="32657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DIRECT EFFECTS OF A ‘HARD BREXIT’ ON 10 EU FOOD AND DRINK EXPORTS TO THE UK</a:t>
            </a:r>
          </a:p>
          <a:p>
            <a:endParaRPr lang="en-GB" sz="1600" i="1" dirty="0" smtClean="0">
              <a:solidFill>
                <a:schemeClr val="bg1"/>
              </a:solidFill>
            </a:endParaRPr>
          </a:p>
        </p:txBody>
      </p:sp>
      <p:pic>
        <p:nvPicPr>
          <p:cNvPr id="6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1083919" y="3469839"/>
            <a:ext cx="2810853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426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Autofit/>
          </a:bodyPr>
          <a:lstStyle/>
          <a:p>
            <a:r>
              <a:rPr lang="en-GB" sz="2200" b="1" dirty="0" smtClean="0"/>
              <a:t>IMPORTANCE OF EU FOOD AND DRINK EXPORTS TO UK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926757" y="1418727"/>
            <a:ext cx="6647935" cy="3366361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The food and drink industry makes a significant contribution to the EU’s economy.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Exports to the UK are an important part of this contribution. 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For example, the total value of food and drink exports from the EU to the UK was </a:t>
            </a:r>
            <a:r>
              <a:rPr lang="en-GB" sz="1600" b="1" dirty="0"/>
              <a:t>€32 billion</a:t>
            </a:r>
            <a:r>
              <a:rPr lang="en-GB" sz="1600" dirty="0"/>
              <a:t>, in 2016.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We will focus on 10 key products and exporting countries (next slide</a:t>
            </a:r>
            <a:r>
              <a:rPr lang="en-GB" sz="1600" dirty="0" smtClean="0"/>
              <a:t>).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nl-BE" sz="1600" dirty="0"/>
          </a:p>
          <a:p>
            <a:pPr marL="0" indent="0" defTabSz="202112">
              <a:spcBef>
                <a:spcPts val="0"/>
              </a:spcBef>
              <a:buNone/>
            </a:pPr>
            <a:endParaRPr lang="nl-BE" sz="1600" dirty="0" smtClean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000" i="1" dirty="0">
                <a:solidFill>
                  <a:schemeClr val="dk1"/>
                </a:solidFill>
              </a:rPr>
              <a:t>Source: (1) </a:t>
            </a:r>
            <a:r>
              <a:rPr lang="en-GB" sz="1000" i="1" dirty="0" err="1">
                <a:solidFill>
                  <a:schemeClr val="dk1"/>
                </a:solidFill>
              </a:rPr>
              <a:t>FoodDrinkEurope</a:t>
            </a:r>
            <a:r>
              <a:rPr lang="en-GB" sz="1000" i="1" dirty="0">
                <a:solidFill>
                  <a:schemeClr val="dk1"/>
                </a:solidFill>
              </a:rPr>
              <a:t>, Data &amp; Trends, 2016; (2) Eurostat; (3) FTI calculations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nl-BE" sz="16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1307467" y="2216504"/>
            <a:ext cx="5805166" cy="885403"/>
            <a:chOff x="1693132" y="2171700"/>
            <a:chExt cx="5626679" cy="847833"/>
          </a:xfrm>
        </p:grpSpPr>
        <p:grpSp>
          <p:nvGrpSpPr>
            <p:cNvPr id="9" name="Group 8"/>
            <p:cNvGrpSpPr/>
            <p:nvPr/>
          </p:nvGrpSpPr>
          <p:grpSpPr>
            <a:xfrm>
              <a:off x="1693132" y="2171700"/>
              <a:ext cx="1850168" cy="847833"/>
              <a:chOff x="2377813" y="408686"/>
              <a:chExt cx="1695667" cy="847833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2377813" y="408686"/>
                <a:ext cx="1695667" cy="84783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Rectangle 16"/>
              <p:cNvSpPr/>
              <p:nvPr/>
            </p:nvSpPr>
            <p:spPr>
              <a:xfrm>
                <a:off x="2377813" y="408686"/>
                <a:ext cx="1695667" cy="8478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9171" tIns="69171" rIns="69171" bIns="69171" numCol="1" spcCol="1270" anchor="ctr" anchorCtr="0">
                <a:noAutofit/>
              </a:bodyPr>
              <a:lstStyle/>
              <a:p>
                <a:pPr algn="ctr" defTabSz="80704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816" dirty="0"/>
                  <a:t>€1,089 billion in revenues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3735889" y="2171700"/>
              <a:ext cx="1695667" cy="847833"/>
              <a:chOff x="4352952" y="408686"/>
              <a:chExt cx="1695667" cy="847833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4352952" y="408686"/>
                <a:ext cx="1695667" cy="847833"/>
              </a:xfrm>
              <a:prstGeom prst="rect">
                <a:avLst/>
              </a:pr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Rectangle 14"/>
              <p:cNvSpPr/>
              <p:nvPr/>
            </p:nvSpPr>
            <p:spPr>
              <a:xfrm>
                <a:off x="4352952" y="408686"/>
                <a:ext cx="1695667" cy="8478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9171" tIns="69171" rIns="69171" bIns="69171" numCol="1" spcCol="1270" anchor="ctr" anchorCtr="0">
                <a:noAutofit/>
              </a:bodyPr>
              <a:lstStyle/>
              <a:p>
                <a:pPr algn="ctr" defTabSz="80704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816" dirty="0"/>
                  <a:t>4.25 million jobs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5624144" y="2171700"/>
              <a:ext cx="1695667" cy="847833"/>
              <a:chOff x="6308825" y="408686"/>
              <a:chExt cx="1695667" cy="847833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6308825" y="408686"/>
                <a:ext cx="1695667" cy="847833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Rectangle 12"/>
              <p:cNvSpPr/>
              <p:nvPr/>
            </p:nvSpPr>
            <p:spPr>
              <a:xfrm>
                <a:off x="6308825" y="408686"/>
                <a:ext cx="1695667" cy="8478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9171" tIns="69171" rIns="69171" bIns="69171" numCol="1" spcCol="1270" anchor="ctr" anchorCtr="0">
                <a:noAutofit/>
              </a:bodyPr>
              <a:lstStyle/>
              <a:p>
                <a:pPr algn="ctr" defTabSz="80704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816" dirty="0">
                    <a:solidFill>
                      <a:schemeClr val="bg1"/>
                    </a:solidFill>
                  </a:rPr>
                  <a:t>1.8% of EU GVA</a:t>
                </a:r>
              </a:p>
            </p:txBody>
          </p:sp>
        </p:grpSp>
      </p:grpSp>
      <p:pic>
        <p:nvPicPr>
          <p:cNvPr id="18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65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Autofit/>
          </a:bodyPr>
          <a:lstStyle/>
          <a:p>
            <a:r>
              <a:rPr lang="en-GB" sz="2200" b="1" dirty="0" smtClean="0"/>
              <a:t>KEY FOOD AND DRINK EXPORTS TO THE UK IN 2016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99435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926757" y="4767474"/>
            <a:ext cx="6647935" cy="921748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2112">
              <a:spcBef>
                <a:spcPts val="0"/>
              </a:spcBef>
              <a:buNone/>
            </a:pPr>
            <a:endParaRPr lang="nl-BE" sz="1600" dirty="0"/>
          </a:p>
          <a:p>
            <a:pPr marL="0" indent="0">
              <a:buSzPct val="78500"/>
              <a:buNone/>
            </a:pPr>
            <a:r>
              <a:rPr lang="en-GB" sz="1000" i="1" dirty="0" smtClean="0">
                <a:solidFill>
                  <a:schemeClr val="dk1"/>
                </a:solidFill>
              </a:rPr>
              <a:t>Source</a:t>
            </a:r>
            <a:r>
              <a:rPr lang="en-GB" sz="1000" i="1" dirty="0">
                <a:solidFill>
                  <a:schemeClr val="dk1"/>
                </a:solidFill>
              </a:rPr>
              <a:t>: Eurostat. </a:t>
            </a:r>
          </a:p>
          <a:p>
            <a:pPr marL="0" indent="0">
              <a:buSzPct val="78500"/>
              <a:buNone/>
            </a:pPr>
            <a:r>
              <a:rPr lang="en-GB" sz="1000" i="1" dirty="0">
                <a:solidFill>
                  <a:schemeClr val="dk1"/>
                </a:solidFill>
              </a:rPr>
              <a:t>Notes: our analysis also considers exports of other meat from Ireland, vegetables from the Netherlands, wine from Italy, and cheese from Ireland.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nl-BE" sz="16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1515532" y="1161789"/>
            <a:ext cx="5389035" cy="4089419"/>
            <a:chOff x="1202620" y="992451"/>
            <a:chExt cx="6142677" cy="4661313"/>
          </a:xfrm>
        </p:grpSpPr>
        <p:pic>
          <p:nvPicPr>
            <p:cNvPr id="18" name="Picture 4" descr="U:\Active Cases\BREXIT.422404.0132\4. Analysis\Slides\Map of Europe - Getty's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52" t="42194" r="20491" b="21211"/>
            <a:stretch/>
          </p:blipFill>
          <p:spPr bwMode="auto">
            <a:xfrm>
              <a:off x="2285295" y="992451"/>
              <a:ext cx="3849511" cy="4661313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Line Callout 1 (No Border) 18"/>
            <p:cNvSpPr/>
            <p:nvPr/>
          </p:nvSpPr>
          <p:spPr>
            <a:xfrm>
              <a:off x="5773914" y="2116430"/>
              <a:ext cx="1571383" cy="574209"/>
            </a:xfrm>
            <a:prstGeom prst="callout1">
              <a:avLst>
                <a:gd name="adj1" fmla="val 57813"/>
                <a:gd name="adj2" fmla="val -8333"/>
                <a:gd name="adj3" fmla="val 114063"/>
                <a:gd name="adj4" fmla="val -24936"/>
              </a:avLst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79" b="1" dirty="0">
                  <a:solidFill>
                    <a:schemeClr val="bg1"/>
                  </a:solidFill>
                </a:rPr>
                <a:t>€383m </a:t>
              </a:r>
            </a:p>
            <a:p>
              <a:pPr algn="ctr"/>
              <a:r>
                <a:rPr lang="en-GB" sz="947" dirty="0">
                  <a:solidFill>
                    <a:schemeClr val="bg1"/>
                  </a:solidFill>
                </a:rPr>
                <a:t>German bread, pastry, cakes and biscuits</a:t>
              </a:r>
              <a:endParaRPr lang="en-GB" sz="947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Down Arrow 19"/>
            <p:cNvSpPr/>
            <p:nvPr/>
          </p:nvSpPr>
          <p:spPr>
            <a:xfrm rot="8219523">
              <a:off x="4457643" y="2753129"/>
              <a:ext cx="234710" cy="2264452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76"/>
            </a:p>
          </p:txBody>
        </p:sp>
        <p:sp>
          <p:nvSpPr>
            <p:cNvPr id="21" name="Line Callout 1 (No Border) 20"/>
            <p:cNvSpPr/>
            <p:nvPr/>
          </p:nvSpPr>
          <p:spPr>
            <a:xfrm>
              <a:off x="5713766" y="3208646"/>
              <a:ext cx="1210491" cy="481189"/>
            </a:xfrm>
            <a:prstGeom prst="callout1">
              <a:avLst>
                <a:gd name="adj1" fmla="val 57813"/>
                <a:gd name="adj2" fmla="val -8333"/>
                <a:gd name="adj3" fmla="val 14062"/>
                <a:gd name="adj4" fmla="val -83054"/>
              </a:avLst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79" b="1" dirty="0">
                  <a:solidFill>
                    <a:schemeClr val="bg1"/>
                  </a:solidFill>
                </a:rPr>
                <a:t>€256m </a:t>
              </a:r>
            </a:p>
            <a:p>
              <a:pPr algn="ctr"/>
              <a:r>
                <a:rPr lang="en-GB" sz="947" dirty="0">
                  <a:solidFill>
                    <a:schemeClr val="bg1"/>
                  </a:solidFill>
                </a:rPr>
                <a:t>Belgian chocolate</a:t>
              </a:r>
            </a:p>
          </p:txBody>
        </p:sp>
        <p:sp>
          <p:nvSpPr>
            <p:cNvPr id="22" name="Down Arrow 21"/>
            <p:cNvSpPr/>
            <p:nvPr/>
          </p:nvSpPr>
          <p:spPr>
            <a:xfrm rot="18051571">
              <a:off x="3071332" y="2219751"/>
              <a:ext cx="243124" cy="588504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76"/>
            </a:p>
          </p:txBody>
        </p:sp>
        <p:sp>
          <p:nvSpPr>
            <p:cNvPr id="23" name="Line Callout 1 (No Border) 22"/>
            <p:cNvSpPr/>
            <p:nvPr/>
          </p:nvSpPr>
          <p:spPr>
            <a:xfrm>
              <a:off x="1202620" y="1939792"/>
              <a:ext cx="1210491" cy="480242"/>
            </a:xfrm>
            <a:prstGeom prst="callout1">
              <a:avLst>
                <a:gd name="adj1" fmla="val 50000"/>
                <a:gd name="adj2" fmla="val 107816"/>
                <a:gd name="adj3" fmla="val 82970"/>
                <a:gd name="adj4" fmla="val 132474"/>
              </a:avLst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79" b="1" dirty="0">
                  <a:solidFill>
                    <a:schemeClr val="bg1"/>
                  </a:solidFill>
                </a:rPr>
                <a:t>€834m</a:t>
              </a:r>
            </a:p>
            <a:p>
              <a:pPr algn="ctr"/>
              <a:r>
                <a:rPr lang="en-GB" sz="947" dirty="0">
                  <a:solidFill>
                    <a:schemeClr val="bg1"/>
                  </a:solidFill>
                </a:rPr>
                <a:t>Irish beef</a:t>
              </a:r>
              <a:endParaRPr lang="en-GB" sz="947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Line Callout 1 (No Border) 23"/>
            <p:cNvSpPr/>
            <p:nvPr/>
          </p:nvSpPr>
          <p:spPr>
            <a:xfrm>
              <a:off x="5894211" y="4249920"/>
              <a:ext cx="1210491" cy="481189"/>
            </a:xfrm>
            <a:prstGeom prst="callout1">
              <a:avLst>
                <a:gd name="adj1" fmla="val 57813"/>
                <a:gd name="adj2" fmla="val -8333"/>
                <a:gd name="adj3" fmla="val 46875"/>
                <a:gd name="adj4" fmla="val -37712"/>
              </a:avLst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79" b="1" dirty="0">
                  <a:solidFill>
                    <a:schemeClr val="bg1"/>
                  </a:solidFill>
                </a:rPr>
                <a:t>€321m </a:t>
              </a:r>
            </a:p>
            <a:p>
              <a:pPr algn="ctr"/>
              <a:r>
                <a:rPr lang="en-GB" sz="947" dirty="0">
                  <a:solidFill>
                    <a:schemeClr val="bg1"/>
                  </a:solidFill>
                </a:rPr>
                <a:t>Italian pasta</a:t>
              </a:r>
            </a:p>
          </p:txBody>
        </p:sp>
        <p:sp>
          <p:nvSpPr>
            <p:cNvPr id="25" name="Down Arrow 24"/>
            <p:cNvSpPr/>
            <p:nvPr/>
          </p:nvSpPr>
          <p:spPr>
            <a:xfrm rot="12245710">
              <a:off x="3169351" y="3016616"/>
              <a:ext cx="227898" cy="690394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76"/>
            </a:p>
          </p:txBody>
        </p:sp>
        <p:sp>
          <p:nvSpPr>
            <p:cNvPr id="26" name="Down Arrow 25"/>
            <p:cNvSpPr/>
            <p:nvPr/>
          </p:nvSpPr>
          <p:spPr>
            <a:xfrm rot="7108000">
              <a:off x="4193322" y="2734916"/>
              <a:ext cx="227898" cy="629817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76"/>
            </a:p>
          </p:txBody>
        </p:sp>
        <p:sp>
          <p:nvSpPr>
            <p:cNvPr id="27" name="Down Arrow 26"/>
            <p:cNvSpPr/>
            <p:nvPr/>
          </p:nvSpPr>
          <p:spPr>
            <a:xfrm rot="5844419">
              <a:off x="4763222" y="2178850"/>
              <a:ext cx="227898" cy="1315843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76"/>
            </a:p>
          </p:txBody>
        </p:sp>
        <p:sp>
          <p:nvSpPr>
            <p:cNvPr id="28" name="Line Callout 1 (No Border) 27"/>
            <p:cNvSpPr/>
            <p:nvPr/>
          </p:nvSpPr>
          <p:spPr>
            <a:xfrm>
              <a:off x="1202620" y="3468649"/>
              <a:ext cx="1210491" cy="480242"/>
            </a:xfrm>
            <a:prstGeom prst="callout1">
              <a:avLst>
                <a:gd name="adj1" fmla="val 50000"/>
                <a:gd name="adj2" fmla="val 107816"/>
                <a:gd name="adj3" fmla="val 9388"/>
                <a:gd name="adj4" fmla="val 151729"/>
              </a:avLst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79" b="1" dirty="0">
                  <a:solidFill>
                    <a:schemeClr val="bg1"/>
                  </a:solidFill>
                </a:rPr>
                <a:t>€286m </a:t>
              </a:r>
            </a:p>
            <a:p>
              <a:pPr algn="ctr"/>
              <a:r>
                <a:rPr lang="en-GB" sz="947" dirty="0">
                  <a:solidFill>
                    <a:schemeClr val="bg1"/>
                  </a:solidFill>
                </a:rPr>
                <a:t>French cheese</a:t>
              </a:r>
            </a:p>
          </p:txBody>
        </p:sp>
        <p:sp>
          <p:nvSpPr>
            <p:cNvPr id="29" name="Down Arrow 28"/>
            <p:cNvSpPr/>
            <p:nvPr/>
          </p:nvSpPr>
          <p:spPr>
            <a:xfrm rot="10354886">
              <a:off x="3595149" y="3122829"/>
              <a:ext cx="227898" cy="1367152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76"/>
            </a:p>
          </p:txBody>
        </p:sp>
        <p:sp>
          <p:nvSpPr>
            <p:cNvPr id="30" name="Line Callout 1 (No Border) 29"/>
            <p:cNvSpPr/>
            <p:nvPr/>
          </p:nvSpPr>
          <p:spPr>
            <a:xfrm>
              <a:off x="1792828" y="4236521"/>
              <a:ext cx="1210491" cy="480242"/>
            </a:xfrm>
            <a:prstGeom prst="callout1">
              <a:avLst>
                <a:gd name="adj1" fmla="val 50000"/>
                <a:gd name="adj2" fmla="val 107816"/>
                <a:gd name="adj3" fmla="val 9388"/>
                <a:gd name="adj4" fmla="val 151729"/>
              </a:avLst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79" b="1" dirty="0">
                  <a:solidFill>
                    <a:schemeClr val="bg1"/>
                  </a:solidFill>
                </a:rPr>
                <a:t>€1,076m </a:t>
              </a:r>
            </a:p>
            <a:p>
              <a:pPr algn="ctr"/>
              <a:r>
                <a:rPr lang="en-GB" sz="947" dirty="0">
                  <a:solidFill>
                    <a:schemeClr val="bg1"/>
                  </a:solidFill>
                </a:rPr>
                <a:t>French wine</a:t>
              </a:r>
            </a:p>
          </p:txBody>
        </p:sp>
      </p:grpSp>
      <p:pic>
        <p:nvPicPr>
          <p:cNvPr id="31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637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Autofit/>
          </a:bodyPr>
          <a:lstStyle/>
          <a:p>
            <a:r>
              <a:rPr lang="en-GB" sz="2200" b="1" dirty="0" smtClean="0"/>
              <a:t>A ‘HARD BREXIT’ WILL SIGNIFICANTLY IMPAIR COMPETITIVENESS OF EU EXPORTS TO UK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112008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 txBox="1">
            <a:spLocks/>
          </p:cNvSpPr>
          <p:nvPr/>
        </p:nvSpPr>
        <p:spPr>
          <a:xfrm>
            <a:off x="926757" y="1418727"/>
            <a:ext cx="6647935" cy="3366361"/>
          </a:xfrm>
          <a:prstGeom prst="rect">
            <a:avLst/>
          </a:prstGeom>
        </p:spPr>
        <p:txBody>
          <a:bodyPr/>
          <a:lstStyle>
            <a:lvl1pPr marL="198493" indent="-198493" algn="l" defTabSz="793974" rtl="0" eaLnBrk="1" latinLnBrk="0" hangingPunct="1">
              <a:lnSpc>
                <a:spcPct val="90000"/>
              </a:lnSpc>
              <a:spcBef>
                <a:spcPts val="868"/>
              </a:spcBef>
              <a:buFont typeface="Arial" panose="020B0604020202020204" pitchFamily="34" charset="0"/>
              <a:buChar char="•"/>
              <a:defRPr sz="243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548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20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246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7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45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6440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8342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80414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7401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74387" indent="-198493" algn="l" defTabSz="793974" rtl="0" eaLnBrk="1" latinLnBrk="0" hangingPunct="1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  <a:defRPr sz="15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If no free trade agreement is in place when the UK leaves the EU, trade relations revert to WTO rules (‘hard </a:t>
            </a:r>
            <a:r>
              <a:rPr lang="en-GB" sz="1600" dirty="0" err="1"/>
              <a:t>Brexit</a:t>
            </a:r>
            <a:r>
              <a:rPr lang="en-GB" sz="1600" dirty="0"/>
              <a:t>’).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b="1" dirty="0">
                <a:solidFill>
                  <a:schemeClr val="accent2"/>
                </a:solidFill>
              </a:rPr>
              <a:t>The WTO’s ‘most favoured nation’ (MFN) tariffs are </a:t>
            </a:r>
            <a:r>
              <a:rPr lang="en-GB" sz="1600" b="1" dirty="0" smtClean="0">
                <a:solidFill>
                  <a:schemeClr val="accent2"/>
                </a:solidFill>
              </a:rPr>
              <a:t>complex.</a:t>
            </a:r>
            <a:br>
              <a:rPr lang="en-GB" sz="1600" b="1" dirty="0" smtClean="0">
                <a:solidFill>
                  <a:schemeClr val="accent2"/>
                </a:solidFill>
              </a:rPr>
            </a:br>
            <a:r>
              <a:rPr lang="en-GB" sz="1600" b="1" dirty="0" smtClean="0">
                <a:solidFill>
                  <a:schemeClr val="accent2"/>
                </a:solidFill>
              </a:rPr>
              <a:t>They </a:t>
            </a:r>
            <a:r>
              <a:rPr lang="en-GB" sz="1600" b="1" dirty="0">
                <a:solidFill>
                  <a:schemeClr val="accent2"/>
                </a:solidFill>
              </a:rPr>
              <a:t>include a combination of: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defTabSz="202112">
              <a:spcBef>
                <a:spcPts val="0"/>
              </a:spcBef>
            </a:pPr>
            <a:r>
              <a:rPr lang="en-GB" sz="1600" dirty="0"/>
              <a:t>Purely specific tariffs (EUR/quantity)</a:t>
            </a:r>
          </a:p>
          <a:p>
            <a:pPr defTabSz="202112">
              <a:spcBef>
                <a:spcPts val="0"/>
              </a:spcBef>
            </a:pPr>
            <a:r>
              <a:rPr lang="en-GB" sz="1600" dirty="0"/>
              <a:t>Purely ad valorem tariffs (% of price)</a:t>
            </a:r>
          </a:p>
          <a:p>
            <a:pPr defTabSz="202112">
              <a:spcBef>
                <a:spcPts val="0"/>
              </a:spcBef>
            </a:pPr>
            <a:r>
              <a:rPr lang="en-GB" sz="1600" dirty="0"/>
              <a:t>Mixed tariffs (both specific and ad valorem)</a:t>
            </a:r>
          </a:p>
          <a:p>
            <a:pPr defTabSz="202112">
              <a:spcBef>
                <a:spcPts val="0"/>
              </a:spcBef>
            </a:pPr>
            <a:r>
              <a:rPr lang="en-GB" sz="1600" dirty="0"/>
              <a:t>Composition dependent tariffs (depending on fat, sugar, flour, etc. in the product ingredients.) </a:t>
            </a:r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 smtClean="0"/>
          </a:p>
          <a:p>
            <a:pPr marL="0" indent="0" defTabSz="202112">
              <a:spcBef>
                <a:spcPts val="0"/>
              </a:spcBef>
              <a:buNone/>
            </a:pPr>
            <a:endParaRPr lang="en-GB" sz="1600" dirty="0"/>
          </a:p>
          <a:p>
            <a:pPr marL="0" indent="0" defTabSz="202112">
              <a:spcBef>
                <a:spcPts val="0"/>
              </a:spcBef>
              <a:buNone/>
            </a:pPr>
            <a:r>
              <a:rPr lang="en-GB" sz="1600" dirty="0"/>
              <a:t>There may also be non-tariff barriers to trade (although these are not included in our analysis</a:t>
            </a:r>
            <a:r>
              <a:rPr lang="en-GB" sz="1600" dirty="0" smtClean="0"/>
              <a:t>).</a:t>
            </a:r>
            <a:endParaRPr lang="nl-BE" sz="1600" dirty="0" smtClean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926757" y="2884117"/>
            <a:ext cx="6647935" cy="0"/>
          </a:xfrm>
          <a:prstGeom prst="line">
            <a:avLst/>
          </a:prstGeom>
          <a:ln w="222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634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8420100" cy="595418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7904" y="569987"/>
            <a:ext cx="6858000" cy="424370"/>
          </a:xfrm>
        </p:spPr>
        <p:txBody>
          <a:bodyPr>
            <a:noAutofit/>
          </a:bodyPr>
          <a:lstStyle/>
          <a:p>
            <a:r>
              <a:rPr lang="en-GB" sz="2200" b="1" dirty="0" smtClean="0"/>
              <a:t>WTO MFN TARIFFS COULD INCREASE EU FOOD</a:t>
            </a:r>
            <a:br>
              <a:rPr lang="en-GB" sz="2200" b="1" dirty="0" smtClean="0"/>
            </a:br>
            <a:r>
              <a:rPr lang="en-GB" sz="2200" b="1" dirty="0" smtClean="0"/>
              <a:t>AND DRINK EXPORT PRICES SIGNIFICANTLY </a:t>
            </a:r>
            <a:endParaRPr lang="en-GB" sz="22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26757" y="1120087"/>
            <a:ext cx="66479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26757" y="5392296"/>
            <a:ext cx="6759147" cy="320793"/>
          </a:xfrm>
          <a:prstGeom prst="rect">
            <a:avLst/>
          </a:prstGeom>
          <a:noFill/>
        </p:spPr>
        <p:txBody>
          <a:bodyPr vert="horz" lIns="0" tIns="0" rIns="0" bIns="0" rtlCol="0" anchor="b" anchorCtr="0">
            <a:noAutofit/>
          </a:bodyPr>
          <a:lstStyle/>
          <a:p>
            <a:pPr>
              <a:buSzPct val="78500"/>
            </a:pPr>
            <a:r>
              <a:rPr lang="en-GB" sz="1105" i="1" dirty="0">
                <a:solidFill>
                  <a:schemeClr val="dk1"/>
                </a:solidFill>
                <a:latin typeface="Calibri"/>
              </a:rPr>
              <a:t>Source: FTI calculations. </a:t>
            </a:r>
          </a:p>
          <a:p>
            <a:pPr>
              <a:buSzPct val="78500"/>
            </a:pPr>
            <a:r>
              <a:rPr lang="en-GB" sz="1105" i="1" dirty="0">
                <a:solidFill>
                  <a:schemeClr val="dk1"/>
                </a:solidFill>
                <a:latin typeface="Calibri"/>
              </a:rPr>
              <a:t>Notes: (1) calculations are based on approximations of the WTO MFN tariffs, (2) these approximations understate the tariffs on bread and chocolate , and so the price increase for these products may be greater than shown above, (3) all calculations assume the tariff is passed on in full.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12" y="1245818"/>
            <a:ext cx="6068403" cy="377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54" y="119024"/>
            <a:ext cx="813676" cy="1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139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1343</Words>
  <Application>Microsoft Office PowerPoint</Application>
  <PresentationFormat>Custom</PresentationFormat>
  <Paragraphs>203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PowerPoint Presentation</vt:lpstr>
      <vt:lpstr>FTI CONSULTING TEAM -  INTRODUCTIONS</vt:lpstr>
      <vt:lpstr>BREXIT: IMPACT ON THE FOOD AND DRINKS INDUSTRY</vt:lpstr>
      <vt:lpstr>SCENARIOS FOR A FUTURE EU-UK RELATIONSHIP</vt:lpstr>
      <vt:lpstr>PowerPoint Presentation</vt:lpstr>
      <vt:lpstr>IMPORTANCE OF EU FOOD AND DRINK EXPORTS TO UK</vt:lpstr>
      <vt:lpstr>KEY FOOD AND DRINK EXPORTS TO THE UK IN 2016</vt:lpstr>
      <vt:lpstr>A ‘HARD BREXIT’ WILL SIGNIFICANTLY IMPAIR COMPETITIVENESS OF EU EXPORTS TO UK</vt:lpstr>
      <vt:lpstr>WTO MFN TARIFFS COULD INCREASE EU FOOD AND DRINK EXPORT PRICES SIGNIFICANTLY </vt:lpstr>
      <vt:lpstr>LEVELS OF TRADE ARE HIGHLY SENSITIVE TO TRADE PRICES</vt:lpstr>
      <vt:lpstr>HIGHER TRADE PRICES WILL THEREFORE CAUSE EXPORT VOLUMES FROM THE EU TO THE UK TO DROP SIGNIFICANTLY</vt:lpstr>
      <vt:lpstr>REVENUES FOR EXPORTS FROM EU TO UK WOULD THEN FALL SIGNIFICANTLY</vt:lpstr>
      <vt:lpstr>THOUSANDS OF EU JOBS ARE AT RISK OF BEING LOST</vt:lpstr>
      <vt:lpstr>OUR ESTIMATES ARE NOT YET COMPLETE</vt:lpstr>
      <vt:lpstr>COMPLETING AND EXTENDING OUR ECONOMIC ANALYSIS</vt:lpstr>
      <vt:lpstr>PowerPoint Presentation</vt:lpstr>
      <vt:lpstr>HOW COULD FOODDRINKEUROPE LEVERAGE THE RESULTS</vt:lpstr>
      <vt:lpstr>PowerPoint Presentation</vt:lpstr>
      <vt:lpstr>HOW CAN WE HELP?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 Tregunna</dc:creator>
  <cp:lastModifiedBy>DNI</cp:lastModifiedBy>
  <cp:revision>33</cp:revision>
  <dcterms:created xsi:type="dcterms:W3CDTF">2017-03-20T13:34:38Z</dcterms:created>
  <dcterms:modified xsi:type="dcterms:W3CDTF">2017-04-24T08:54:46Z</dcterms:modified>
</cp:coreProperties>
</file>