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7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7" r:id="rId3"/>
    <p:sldId id="278" r:id="rId4"/>
    <p:sldId id="282" r:id="rId5"/>
    <p:sldId id="259" r:id="rId6"/>
    <p:sldId id="265" r:id="rId7"/>
    <p:sldId id="266" r:id="rId8"/>
    <p:sldId id="283" r:id="rId9"/>
    <p:sldId id="267" r:id="rId10"/>
    <p:sldId id="275" r:id="rId11"/>
    <p:sldId id="277" r:id="rId12"/>
    <p:sldId id="288" r:id="rId13"/>
    <p:sldId id="279" r:id="rId14"/>
    <p:sldId id="280" r:id="rId15"/>
    <p:sldId id="281" r:id="rId16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714" autoAdjust="0"/>
  </p:normalViewPr>
  <p:slideViewPr>
    <p:cSldViewPr>
      <p:cViewPr>
        <p:scale>
          <a:sx n="100" d="100"/>
          <a:sy n="100" d="100"/>
        </p:scale>
        <p:origin x="258" y="3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24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tr-TR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tr-TR"/>
          </a:p>
        </p:txBody>
      </p:sp>
      <p:sp>
        <p:nvSpPr>
          <p:cNvPr id="706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tr-TR"/>
          </a:p>
        </p:txBody>
      </p:sp>
      <p:sp>
        <p:nvSpPr>
          <p:cNvPr id="706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77262CCE-EEAD-44BD-BFAD-418E04110928}" type="slidenum">
              <a:rPr lang="tr-TR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tr-TR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tr-TR"/>
          </a:p>
        </p:txBody>
      </p:sp>
      <p:sp>
        <p:nvSpPr>
          <p:cNvPr id="696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96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696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tr-TR"/>
          </a:p>
        </p:txBody>
      </p:sp>
      <p:sp>
        <p:nvSpPr>
          <p:cNvPr id="696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663AA801-9F4F-485A-9245-0EBAE4DB0694}" type="slidenum">
              <a:rPr lang="tr-TR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684260-C4EB-4441-8FA9-B72D4F348A1E}" type="slidenum">
              <a:rPr lang="tr-TR"/>
              <a:pPr/>
              <a:t>1</a:t>
            </a:fld>
            <a:endParaRPr lang="tr-TR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4EC2D24-A85E-4AC8-BCB8-EC217E0A64D4}" type="slidenum">
              <a:rPr lang="tr-TR"/>
              <a:pPr/>
              <a:t>2</a:t>
            </a:fld>
            <a:endParaRPr lang="tr-TR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279E6A5-8FE0-4606-BC2C-A6B9097E9868}" type="slidenum">
              <a:rPr lang="tr-TR"/>
              <a:pPr/>
              <a:t>5</a:t>
            </a:fld>
            <a:endParaRPr lang="tr-TR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3AA801-9F4F-485A-9245-0EBAE4DB0694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A73E6-1134-4BDE-8848-A61DC7F4929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E6D5C-EDAB-4421-BE63-0DCA93AC73C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1BA8F-11CF-4C75-9C89-830C808BF3D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D46C-0D68-438A-89F5-A96AFD3B57F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18931-CC16-41E1-912C-90773D637E2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E9605-2164-4507-9762-E9A3EB4AE3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C020B-6BD6-4EF0-8662-28774207349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E6507-3DBE-41C3-BBA9-E1C8053CE5B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F4539-2BDB-4CCC-8017-A24EB6C547A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CF84E-409E-4C5C-8FB1-AE470258842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135D17D-9A37-4AEF-A141-D027B1DB3C5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27FBD26-0041-4143-BF01-618D53899E52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tr-TR" sz="4000" b="1" dirty="0" err="1"/>
              <a:t>Report</a:t>
            </a:r>
            <a:r>
              <a:rPr lang="tr-TR" sz="4000" b="1" dirty="0"/>
              <a:t> of </a:t>
            </a:r>
            <a:r>
              <a:rPr lang="tr-TR" sz="4000" b="1" dirty="0" err="1"/>
              <a:t>the</a:t>
            </a:r>
            <a:r>
              <a:rPr lang="tr-TR" sz="4000" b="1" dirty="0"/>
              <a:t> </a:t>
            </a:r>
            <a:r>
              <a:rPr lang="tr-TR" sz="4000" b="1" dirty="0" err="1"/>
              <a:t>Secretariat</a:t>
            </a:r>
            <a:r>
              <a:rPr lang="tr-TR" sz="4000" b="1" dirty="0"/>
              <a:t> of </a:t>
            </a:r>
            <a:r>
              <a:rPr lang="tr-TR" sz="4000" b="1" dirty="0" smtClean="0"/>
              <a:t/>
            </a:r>
            <a:br>
              <a:rPr lang="tr-TR" sz="4000" b="1" dirty="0" smtClean="0"/>
            </a:br>
            <a:r>
              <a:rPr lang="tr-TR" sz="4000" b="1" dirty="0" smtClean="0"/>
              <a:t>ISO/TC </a:t>
            </a:r>
            <a:r>
              <a:rPr lang="tr-TR" sz="4000" b="1" dirty="0"/>
              <a:t>34/SC </a:t>
            </a:r>
            <a:r>
              <a:rPr lang="tr-TR" sz="4000" b="1" dirty="0" smtClean="0"/>
              <a:t>3</a:t>
            </a:r>
            <a:r>
              <a:rPr lang="tr-TR" sz="4000" dirty="0" smtClean="0"/>
              <a:t> </a:t>
            </a:r>
            <a:br>
              <a:rPr lang="tr-TR" sz="4000" dirty="0" smtClean="0"/>
            </a:br>
            <a:r>
              <a:rPr lang="tr-TR" sz="4000" dirty="0" smtClean="0"/>
              <a:t>“</a:t>
            </a:r>
            <a:r>
              <a:rPr lang="tr-TR" sz="4000" dirty="0" err="1" smtClean="0"/>
              <a:t>Fruits</a:t>
            </a:r>
            <a:r>
              <a:rPr lang="tr-TR" sz="4000" dirty="0" smtClean="0"/>
              <a:t> </a:t>
            </a:r>
            <a:r>
              <a:rPr lang="tr-TR" sz="4000" dirty="0" err="1" smtClean="0"/>
              <a:t>and</a:t>
            </a:r>
            <a:r>
              <a:rPr lang="tr-TR" sz="4000" dirty="0" smtClean="0"/>
              <a:t> </a:t>
            </a:r>
            <a:r>
              <a:rPr lang="tr-TR" sz="4000" dirty="0" err="1" smtClean="0"/>
              <a:t>vegetables</a:t>
            </a:r>
            <a:r>
              <a:rPr lang="tr-TR" sz="4000" dirty="0" smtClean="0"/>
              <a:t> </a:t>
            </a:r>
            <a:r>
              <a:rPr lang="tr-TR" sz="4000" dirty="0" err="1" smtClean="0"/>
              <a:t>and</a:t>
            </a:r>
            <a:r>
              <a:rPr lang="tr-TR" sz="4000" dirty="0" smtClean="0"/>
              <a:t> </a:t>
            </a:r>
            <a:r>
              <a:rPr lang="tr-TR" sz="4000" dirty="0" err="1" smtClean="0"/>
              <a:t>their</a:t>
            </a:r>
            <a:r>
              <a:rPr lang="tr-TR" sz="4000" dirty="0" smtClean="0"/>
              <a:t> </a:t>
            </a:r>
            <a:r>
              <a:rPr lang="tr-TR" sz="4000" dirty="0" err="1" smtClean="0"/>
              <a:t>derived</a:t>
            </a:r>
            <a:r>
              <a:rPr lang="tr-TR" sz="4000" dirty="0" smtClean="0"/>
              <a:t> </a:t>
            </a:r>
            <a:r>
              <a:rPr lang="tr-TR" sz="4000" dirty="0" err="1" smtClean="0"/>
              <a:t>products</a:t>
            </a:r>
            <a:r>
              <a:rPr lang="tr-TR" sz="4000" dirty="0" smtClean="0"/>
              <a:t>”</a:t>
            </a:r>
            <a:endParaRPr lang="tr-TR" sz="4000" b="1" u="sng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/>
          <a:lstStyle/>
          <a:p>
            <a:pPr algn="ctr"/>
            <a:endParaRPr lang="tr-TR" dirty="0" smtClean="0"/>
          </a:p>
          <a:p>
            <a:pPr algn="ctr"/>
            <a:r>
              <a:rPr lang="tr-TR" dirty="0" smtClean="0">
                <a:solidFill>
                  <a:schemeClr val="bg2">
                    <a:lumMod val="50000"/>
                  </a:schemeClr>
                </a:solidFill>
              </a:rPr>
              <a:t>      </a:t>
            </a:r>
            <a:r>
              <a:rPr lang="tr-TR" dirty="0" err="1" smtClean="0">
                <a:solidFill>
                  <a:schemeClr val="bg2">
                    <a:lumMod val="50000"/>
                  </a:schemeClr>
                </a:solidFill>
              </a:rPr>
              <a:t>November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</a:rPr>
              <a:t> 2016</a:t>
            </a:r>
            <a:endParaRPr lang="tr-TR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34818" name="Picture 2" descr="ayrıntıları görüntül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4221088"/>
            <a:ext cx="1828801" cy="1108720"/>
          </a:xfrm>
          <a:prstGeom prst="rect">
            <a:avLst/>
          </a:prstGeom>
          <a:noFill/>
        </p:spPr>
      </p:pic>
      <p:pic>
        <p:nvPicPr>
          <p:cNvPr id="19457" name="Picture 1" descr="C:\Users\satayeter\Desktop\ıso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5445224"/>
            <a:ext cx="3240360" cy="1223392"/>
          </a:xfrm>
          <a:prstGeom prst="rect">
            <a:avLst/>
          </a:prstGeom>
          <a:noFill/>
        </p:spPr>
      </p:pic>
      <p:pic>
        <p:nvPicPr>
          <p:cNvPr id="19458" name="Picture 2" descr="C:\Users\satayeter\Desktop\indir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4" y="5359428"/>
            <a:ext cx="3024336" cy="13099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strategy</a:t>
            </a:r>
            <a:r>
              <a:rPr lang="tr-TR" b="1" dirty="0" smtClean="0"/>
              <a:t>,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future</a:t>
            </a:r>
            <a:endParaRPr lang="tr-TR" b="1" dirty="0" smtClean="0"/>
          </a:p>
          <a:p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work</a:t>
            </a:r>
            <a:r>
              <a:rPr lang="tr-TR" dirty="0" smtClean="0"/>
              <a:t> </a:t>
            </a:r>
            <a:r>
              <a:rPr lang="tr-TR" dirty="0" err="1" smtClean="0"/>
              <a:t>towards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goal</a:t>
            </a:r>
            <a:r>
              <a:rPr lang="tr-TR" dirty="0" smtClean="0"/>
              <a:t> of </a:t>
            </a:r>
            <a:r>
              <a:rPr lang="tr-TR" dirty="0" err="1" smtClean="0"/>
              <a:t>improving</a:t>
            </a:r>
            <a:r>
              <a:rPr lang="tr-TR" dirty="0" smtClean="0"/>
              <a:t> </a:t>
            </a:r>
            <a:r>
              <a:rPr lang="tr-TR" dirty="0" err="1" smtClean="0"/>
              <a:t>food</a:t>
            </a:r>
            <a:r>
              <a:rPr lang="tr-TR" dirty="0" smtClean="0"/>
              <a:t> </a:t>
            </a:r>
            <a:r>
              <a:rPr lang="tr-TR" dirty="0" err="1" smtClean="0"/>
              <a:t>quality</a:t>
            </a:r>
            <a:r>
              <a:rPr lang="tr-TR" dirty="0" smtClean="0"/>
              <a:t> 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safety</a:t>
            </a:r>
            <a:r>
              <a:rPr lang="tr-TR" dirty="0" smtClean="0"/>
              <a:t> </a:t>
            </a:r>
          </a:p>
          <a:p>
            <a:pPr algn="just"/>
            <a:r>
              <a:rPr lang="tr-TR" dirty="0" err="1" smtClean="0"/>
              <a:t>Development</a:t>
            </a:r>
            <a:r>
              <a:rPr lang="tr-TR" dirty="0" smtClean="0"/>
              <a:t> of </a:t>
            </a:r>
            <a:r>
              <a:rPr lang="tr-TR" dirty="0" err="1" smtClean="0"/>
              <a:t>standards</a:t>
            </a:r>
            <a:r>
              <a:rPr lang="tr-TR" dirty="0" smtClean="0"/>
              <a:t>  </a:t>
            </a:r>
            <a:r>
              <a:rPr lang="tr-TR" dirty="0" err="1" smtClean="0"/>
              <a:t>adopted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agro</a:t>
            </a:r>
            <a:r>
              <a:rPr lang="tr-TR" dirty="0" smtClean="0"/>
              <a:t>-</a:t>
            </a:r>
            <a:r>
              <a:rPr lang="tr-TR" dirty="0" err="1" smtClean="0"/>
              <a:t>food</a:t>
            </a:r>
            <a:r>
              <a:rPr lang="tr-TR" dirty="0" smtClean="0"/>
              <a:t> </a:t>
            </a:r>
            <a:r>
              <a:rPr lang="tr-TR" dirty="0" err="1" smtClean="0"/>
              <a:t>industries</a:t>
            </a:r>
            <a:r>
              <a:rPr lang="tr-TR" dirty="0" smtClean="0"/>
              <a:t>  </a:t>
            </a:r>
            <a:r>
              <a:rPr lang="tr-TR" dirty="0" err="1" smtClean="0"/>
              <a:t>worldwide</a:t>
            </a:r>
            <a:r>
              <a:rPr lang="tr-TR" dirty="0" smtClean="0"/>
              <a:t> in </a:t>
            </a:r>
            <a:r>
              <a:rPr lang="tr-TR" dirty="0" err="1" smtClean="0"/>
              <a:t>setting</a:t>
            </a:r>
            <a:r>
              <a:rPr lang="tr-TR" dirty="0" smtClean="0"/>
              <a:t> test </a:t>
            </a:r>
            <a:r>
              <a:rPr lang="tr-TR" dirty="0" err="1" smtClean="0"/>
              <a:t>methods</a:t>
            </a:r>
            <a:r>
              <a:rPr lang="tr-TR" dirty="0" smtClean="0"/>
              <a:t>, </a:t>
            </a:r>
            <a:r>
              <a:rPr lang="tr-TR" dirty="0" err="1" smtClean="0"/>
              <a:t>defining</a:t>
            </a:r>
            <a:r>
              <a:rPr lang="tr-TR" dirty="0" smtClean="0"/>
              <a:t> </a:t>
            </a:r>
            <a:r>
              <a:rPr lang="tr-TR" dirty="0" err="1" smtClean="0"/>
              <a:t>product</a:t>
            </a:r>
            <a:r>
              <a:rPr lang="tr-TR" dirty="0" smtClean="0"/>
              <a:t> </a:t>
            </a:r>
            <a:r>
              <a:rPr lang="tr-TR" dirty="0" err="1" smtClean="0"/>
              <a:t>specifications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providing</a:t>
            </a:r>
            <a:r>
              <a:rPr lang="tr-TR" dirty="0" smtClean="0"/>
              <a:t> </a:t>
            </a:r>
            <a:r>
              <a:rPr lang="tr-TR" dirty="0" err="1" smtClean="0"/>
              <a:t>technical</a:t>
            </a:r>
            <a:r>
              <a:rPr lang="tr-TR" dirty="0" smtClean="0"/>
              <a:t> </a:t>
            </a:r>
            <a:r>
              <a:rPr lang="tr-TR" dirty="0" err="1" smtClean="0"/>
              <a:t>standards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ensure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food</a:t>
            </a:r>
            <a:r>
              <a:rPr lang="tr-TR" dirty="0" smtClean="0"/>
              <a:t> </a:t>
            </a:r>
            <a:r>
              <a:rPr lang="tr-TR" dirty="0" err="1" smtClean="0"/>
              <a:t>products</a:t>
            </a:r>
            <a:r>
              <a:rPr lang="tr-TR" dirty="0" smtClean="0"/>
              <a:t> </a:t>
            </a:r>
            <a:r>
              <a:rPr lang="tr-TR" dirty="0" err="1" smtClean="0"/>
              <a:t>conform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acceptable</a:t>
            </a:r>
            <a:r>
              <a:rPr lang="tr-TR" dirty="0" smtClean="0"/>
              <a:t> </a:t>
            </a:r>
            <a:r>
              <a:rPr lang="tr-TR" dirty="0" err="1" smtClean="0"/>
              <a:t>levels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human</a:t>
            </a:r>
            <a:r>
              <a:rPr lang="tr-TR" dirty="0" smtClean="0"/>
              <a:t> </a:t>
            </a:r>
            <a:r>
              <a:rPr lang="tr-TR" dirty="0" err="1" smtClean="0"/>
              <a:t>health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field</a:t>
            </a:r>
            <a:r>
              <a:rPr lang="tr-TR" dirty="0" smtClean="0"/>
              <a:t> of </a:t>
            </a:r>
            <a:r>
              <a:rPr lang="tr-TR" sz="2400" dirty="0" smtClean="0"/>
              <a:t> </a:t>
            </a:r>
            <a:r>
              <a:rPr lang="tr-TR" sz="2400" dirty="0" err="1" smtClean="0"/>
              <a:t>fruit</a:t>
            </a:r>
            <a:r>
              <a:rPr lang="tr-TR" sz="2400" dirty="0" smtClean="0"/>
              <a:t>, </a:t>
            </a:r>
            <a:r>
              <a:rPr lang="tr-TR" sz="2400" dirty="0" err="1" smtClean="0"/>
              <a:t>vegetable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their</a:t>
            </a:r>
            <a:r>
              <a:rPr lang="tr-TR" sz="2400" dirty="0" smtClean="0"/>
              <a:t> </a:t>
            </a:r>
            <a:r>
              <a:rPr lang="tr-TR" sz="2400" dirty="0" err="1" smtClean="0"/>
              <a:t>derived</a:t>
            </a:r>
            <a:r>
              <a:rPr lang="tr-TR" sz="2400" dirty="0" smtClean="0"/>
              <a:t> </a:t>
            </a:r>
            <a:r>
              <a:rPr lang="tr-TR" sz="2400" dirty="0" err="1" smtClean="0"/>
              <a:t>products</a:t>
            </a:r>
            <a:r>
              <a:rPr lang="tr-TR" sz="2400" dirty="0" smtClean="0"/>
              <a:t>.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tr-TR" sz="2100" b="1" u="sng" dirty="0" err="1" smtClean="0"/>
              <a:t>Projects</a:t>
            </a:r>
            <a:r>
              <a:rPr lang="tr-TR" sz="2100" b="1" u="sng" dirty="0" smtClean="0"/>
              <a:t> </a:t>
            </a:r>
            <a:r>
              <a:rPr lang="tr-TR" sz="2100" b="1" u="sng" dirty="0" err="1" smtClean="0"/>
              <a:t>currently</a:t>
            </a:r>
            <a:r>
              <a:rPr lang="tr-TR" sz="2100" b="1" u="sng" dirty="0" smtClean="0"/>
              <a:t> </a:t>
            </a:r>
            <a:r>
              <a:rPr lang="tr-TR" sz="2100" b="1" u="sng" dirty="0" err="1" smtClean="0"/>
              <a:t>underway</a:t>
            </a:r>
            <a:r>
              <a:rPr lang="tr-TR" sz="2100" b="1" u="sng" dirty="0" smtClean="0"/>
              <a:t> in ISO/TC 34/SC 3 </a:t>
            </a:r>
            <a:endParaRPr lang="tr-TR" sz="2100" dirty="0" smtClean="0"/>
          </a:p>
          <a:p>
            <a:pPr>
              <a:buNone/>
            </a:pPr>
            <a:r>
              <a:rPr lang="tr-TR" sz="2100" b="1" dirty="0" smtClean="0"/>
              <a:t> </a:t>
            </a:r>
            <a:endParaRPr lang="tr-TR" sz="2100" dirty="0" smtClean="0"/>
          </a:p>
          <a:p>
            <a:pPr>
              <a:buNone/>
            </a:pPr>
            <a:r>
              <a:rPr lang="tr-TR" sz="2100" dirty="0" err="1" smtClean="0"/>
              <a:t>Caper</a:t>
            </a:r>
            <a:r>
              <a:rPr lang="tr-TR" sz="2100" dirty="0" smtClean="0"/>
              <a:t>- </a:t>
            </a:r>
            <a:r>
              <a:rPr lang="tr-TR" sz="2100" dirty="0" err="1" smtClean="0"/>
              <a:t>Specification</a:t>
            </a:r>
            <a:r>
              <a:rPr lang="tr-TR" sz="2100" dirty="0" smtClean="0"/>
              <a:t> </a:t>
            </a:r>
            <a:r>
              <a:rPr lang="tr-TR" sz="2100" dirty="0" err="1" smtClean="0"/>
              <a:t>and</a:t>
            </a:r>
            <a:r>
              <a:rPr lang="tr-TR" sz="2100" dirty="0" smtClean="0"/>
              <a:t> test </a:t>
            </a:r>
            <a:r>
              <a:rPr lang="tr-TR" sz="2100" dirty="0" err="1" smtClean="0"/>
              <a:t>methods</a:t>
            </a:r>
            <a:r>
              <a:rPr lang="tr-TR" sz="2100" dirty="0" smtClean="0"/>
              <a:t> </a:t>
            </a:r>
            <a:r>
              <a:rPr lang="tr-TR" sz="2100" b="1" dirty="0" smtClean="0"/>
              <a:t>ISO/NP 20982,</a:t>
            </a:r>
            <a:r>
              <a:rPr lang="en-US" sz="2100" dirty="0" smtClean="0"/>
              <a:t> ISO/TC 34/SC 3 N </a:t>
            </a:r>
            <a:r>
              <a:rPr lang="en-US" sz="2100" b="1" dirty="0" smtClean="0"/>
              <a:t>676</a:t>
            </a:r>
            <a:r>
              <a:rPr lang="tr-TR" sz="2100" dirty="0" smtClean="0"/>
              <a:t> (TSE)</a:t>
            </a:r>
          </a:p>
          <a:p>
            <a:pPr>
              <a:buNone/>
            </a:pPr>
            <a:endParaRPr lang="tr-TR" sz="2100" dirty="0" smtClean="0"/>
          </a:p>
          <a:p>
            <a:pPr>
              <a:buNone/>
            </a:pPr>
            <a:r>
              <a:rPr lang="tr-TR" sz="2100" dirty="0" err="1" smtClean="0"/>
              <a:t>Cornelian</a:t>
            </a:r>
            <a:r>
              <a:rPr lang="tr-TR" sz="2100" dirty="0" smtClean="0"/>
              <a:t> </a:t>
            </a:r>
            <a:r>
              <a:rPr lang="tr-TR" sz="2100" dirty="0" err="1" smtClean="0"/>
              <a:t>cherry</a:t>
            </a:r>
            <a:r>
              <a:rPr lang="tr-TR" sz="2100" dirty="0" smtClean="0"/>
              <a:t>- </a:t>
            </a:r>
            <a:r>
              <a:rPr lang="tr-TR" sz="2100" dirty="0" err="1" smtClean="0"/>
              <a:t>Specification</a:t>
            </a:r>
            <a:r>
              <a:rPr lang="tr-TR" sz="2100" dirty="0" smtClean="0"/>
              <a:t> </a:t>
            </a:r>
            <a:r>
              <a:rPr lang="tr-TR" sz="2100" dirty="0" err="1" smtClean="0"/>
              <a:t>and</a:t>
            </a:r>
            <a:r>
              <a:rPr lang="tr-TR" sz="2100" dirty="0" smtClean="0"/>
              <a:t> test </a:t>
            </a:r>
            <a:r>
              <a:rPr lang="tr-TR" sz="2100" dirty="0" err="1" smtClean="0"/>
              <a:t>methods</a:t>
            </a:r>
            <a:r>
              <a:rPr lang="tr-TR" sz="2100" dirty="0" smtClean="0"/>
              <a:t> </a:t>
            </a:r>
            <a:r>
              <a:rPr lang="tr-TR" sz="2100" b="1" dirty="0" smtClean="0"/>
              <a:t>ISO/NP 20984,</a:t>
            </a:r>
            <a:r>
              <a:rPr lang="en-US" sz="2100" dirty="0" smtClean="0"/>
              <a:t> ISO/TC 34/SC 3 N </a:t>
            </a:r>
            <a:r>
              <a:rPr lang="en-US" sz="2100" b="1" dirty="0" smtClean="0"/>
              <a:t>677</a:t>
            </a:r>
            <a:r>
              <a:rPr lang="tr-TR" sz="2100" dirty="0" smtClean="0"/>
              <a:t> (TSE)</a:t>
            </a:r>
          </a:p>
          <a:p>
            <a:pPr>
              <a:buNone/>
            </a:pPr>
            <a:endParaRPr lang="tr-TR" sz="2100" dirty="0" smtClean="0"/>
          </a:p>
          <a:p>
            <a:pPr>
              <a:buNone/>
            </a:pPr>
            <a:r>
              <a:rPr lang="tr-TR" sz="2100" dirty="0" err="1" smtClean="0"/>
              <a:t>Artichoke</a:t>
            </a:r>
            <a:r>
              <a:rPr lang="tr-TR" sz="2100" dirty="0" smtClean="0"/>
              <a:t>- </a:t>
            </a:r>
            <a:r>
              <a:rPr lang="tr-TR" sz="2100" dirty="0" err="1" smtClean="0"/>
              <a:t>Specification</a:t>
            </a:r>
            <a:r>
              <a:rPr lang="tr-TR" sz="2100" dirty="0" smtClean="0"/>
              <a:t> </a:t>
            </a:r>
            <a:r>
              <a:rPr lang="tr-TR" sz="2100" dirty="0" err="1" smtClean="0"/>
              <a:t>and</a:t>
            </a:r>
            <a:r>
              <a:rPr lang="tr-TR" sz="2100" dirty="0" smtClean="0"/>
              <a:t> test </a:t>
            </a:r>
            <a:r>
              <a:rPr lang="tr-TR" sz="2100" dirty="0" err="1" smtClean="0"/>
              <a:t>methods</a:t>
            </a:r>
            <a:r>
              <a:rPr lang="tr-TR" sz="2100" dirty="0" smtClean="0"/>
              <a:t> </a:t>
            </a:r>
            <a:r>
              <a:rPr lang="tr-TR" sz="2100" b="1" dirty="0" smtClean="0"/>
              <a:t>ISO/NP 20980,</a:t>
            </a:r>
            <a:r>
              <a:rPr lang="en-US" sz="2100" dirty="0" smtClean="0"/>
              <a:t>ISO/TC 34/SC 3 N </a:t>
            </a:r>
            <a:r>
              <a:rPr lang="en-US" sz="2100" b="1" dirty="0" smtClean="0"/>
              <a:t>674</a:t>
            </a:r>
            <a:r>
              <a:rPr lang="tr-TR" sz="2100" dirty="0" smtClean="0"/>
              <a:t>(TSE)</a:t>
            </a:r>
          </a:p>
          <a:p>
            <a:pPr>
              <a:buNone/>
            </a:pPr>
            <a:endParaRPr lang="tr-TR" sz="2100" dirty="0" smtClean="0"/>
          </a:p>
          <a:p>
            <a:pPr>
              <a:buNone/>
            </a:pPr>
            <a:r>
              <a:rPr lang="tr-TR" sz="2100" dirty="0" err="1" smtClean="0"/>
              <a:t>Asparagus</a:t>
            </a:r>
            <a:r>
              <a:rPr lang="tr-TR" sz="2100" dirty="0" smtClean="0"/>
              <a:t>- </a:t>
            </a:r>
            <a:r>
              <a:rPr lang="tr-TR" sz="2100" dirty="0" err="1" smtClean="0"/>
              <a:t>Specification</a:t>
            </a:r>
            <a:r>
              <a:rPr lang="tr-TR" sz="2100" dirty="0" smtClean="0"/>
              <a:t> </a:t>
            </a:r>
            <a:r>
              <a:rPr lang="tr-TR" sz="2100" dirty="0" err="1" smtClean="0"/>
              <a:t>and</a:t>
            </a:r>
            <a:r>
              <a:rPr lang="tr-TR" sz="2100" dirty="0" smtClean="0"/>
              <a:t> test </a:t>
            </a:r>
            <a:r>
              <a:rPr lang="tr-TR" sz="2100" dirty="0" err="1" smtClean="0"/>
              <a:t>methods</a:t>
            </a:r>
            <a:r>
              <a:rPr lang="tr-TR" sz="2100" dirty="0" smtClean="0"/>
              <a:t> </a:t>
            </a:r>
            <a:r>
              <a:rPr lang="tr-TR" sz="2100" b="1" dirty="0" smtClean="0"/>
              <a:t>ISO/NP 20981,</a:t>
            </a:r>
            <a:r>
              <a:rPr lang="en-US" sz="2100" dirty="0" smtClean="0"/>
              <a:t> ISO/TC 34/SC 3 N </a:t>
            </a:r>
            <a:r>
              <a:rPr lang="en-US" sz="2100" b="1" dirty="0" smtClean="0"/>
              <a:t>675</a:t>
            </a:r>
            <a:r>
              <a:rPr lang="tr-TR" sz="2100" dirty="0" smtClean="0"/>
              <a:t> (TSE)</a:t>
            </a:r>
          </a:p>
          <a:p>
            <a:pPr>
              <a:buNone/>
            </a:pPr>
            <a:endParaRPr lang="tr-TR" sz="2100" dirty="0" smtClean="0"/>
          </a:p>
          <a:p>
            <a:pPr>
              <a:buNone/>
            </a:pPr>
            <a:r>
              <a:rPr lang="tr-TR" sz="2100" dirty="0" smtClean="0"/>
              <a:t>Test </a:t>
            </a:r>
            <a:r>
              <a:rPr lang="tr-TR" sz="2100" dirty="0" err="1" smtClean="0"/>
              <a:t>method</a:t>
            </a:r>
            <a:r>
              <a:rPr lang="tr-TR" sz="2100" dirty="0" smtClean="0"/>
              <a:t> </a:t>
            </a:r>
            <a:r>
              <a:rPr lang="tr-TR" sz="2100" dirty="0" err="1" smtClean="0"/>
              <a:t>for</a:t>
            </a:r>
            <a:r>
              <a:rPr lang="tr-TR" sz="2100" dirty="0" smtClean="0"/>
              <a:t> </a:t>
            </a:r>
            <a:r>
              <a:rPr lang="tr-TR" sz="2100" dirty="0" err="1" smtClean="0"/>
              <a:t>quantitative</a:t>
            </a:r>
            <a:r>
              <a:rPr lang="tr-TR" sz="2100" dirty="0" smtClean="0"/>
              <a:t> </a:t>
            </a:r>
            <a:r>
              <a:rPr lang="tr-TR" sz="2100" dirty="0" err="1" smtClean="0"/>
              <a:t>analysis</a:t>
            </a:r>
            <a:r>
              <a:rPr lang="tr-TR" sz="2100" dirty="0" smtClean="0"/>
              <a:t> of </a:t>
            </a:r>
            <a:r>
              <a:rPr lang="tr-TR" sz="2100" dirty="0" err="1" smtClean="0"/>
              <a:t>pesticide</a:t>
            </a:r>
            <a:r>
              <a:rPr lang="tr-TR" sz="2100" dirty="0" smtClean="0"/>
              <a:t> </a:t>
            </a:r>
            <a:r>
              <a:rPr lang="tr-TR" sz="2100" dirty="0" err="1" smtClean="0"/>
              <a:t>residues</a:t>
            </a:r>
            <a:r>
              <a:rPr lang="tr-TR" sz="2100" dirty="0" smtClean="0"/>
              <a:t> in </a:t>
            </a:r>
            <a:r>
              <a:rPr lang="tr-TR" sz="2100" dirty="0" err="1" smtClean="0"/>
              <a:t>apples</a:t>
            </a:r>
            <a:r>
              <a:rPr lang="tr-TR" sz="2100" dirty="0" smtClean="0"/>
              <a:t> </a:t>
            </a:r>
            <a:r>
              <a:rPr lang="tr-TR" sz="2100" dirty="0" err="1" smtClean="0"/>
              <a:t>and</a:t>
            </a:r>
            <a:r>
              <a:rPr lang="tr-TR" sz="2100" dirty="0" smtClean="0"/>
              <a:t> </a:t>
            </a:r>
            <a:r>
              <a:rPr lang="tr-TR" sz="2100" dirty="0" err="1" smtClean="0"/>
              <a:t>pears</a:t>
            </a:r>
            <a:r>
              <a:rPr lang="tr-TR" sz="2100" dirty="0" smtClean="0"/>
              <a:t> </a:t>
            </a:r>
            <a:r>
              <a:rPr lang="tr-TR" sz="2100" dirty="0" err="1" smtClean="0"/>
              <a:t>using</a:t>
            </a:r>
            <a:r>
              <a:rPr lang="tr-TR" sz="2100" dirty="0" smtClean="0"/>
              <a:t> </a:t>
            </a:r>
            <a:r>
              <a:rPr lang="tr-TR" sz="2100" dirty="0" err="1" smtClean="0"/>
              <a:t>Chromatography</a:t>
            </a:r>
            <a:r>
              <a:rPr lang="tr-TR" sz="2100" dirty="0" smtClean="0"/>
              <a:t> (LC/MS) </a:t>
            </a:r>
            <a:r>
              <a:rPr lang="tr-TR" sz="2100" b="1" dirty="0" smtClean="0"/>
              <a:t>ISO/NP 20986, </a:t>
            </a:r>
            <a:r>
              <a:rPr lang="en-US" sz="2100" dirty="0" smtClean="0"/>
              <a:t>Ballot results : Doc. ISO/TC 34/SC 3 N </a:t>
            </a:r>
            <a:r>
              <a:rPr lang="en-US" sz="2100" b="1" dirty="0" smtClean="0"/>
              <a:t>635</a:t>
            </a:r>
            <a:endParaRPr lang="tr-TR" sz="2100" b="1" dirty="0" smtClean="0"/>
          </a:p>
          <a:p>
            <a:pPr>
              <a:buNone/>
            </a:pPr>
            <a:endParaRPr lang="tr-TR" sz="2100" dirty="0" smtClean="0"/>
          </a:p>
          <a:p>
            <a:pPr>
              <a:buNone/>
            </a:pPr>
            <a:r>
              <a:rPr lang="tr-TR" sz="2100" dirty="0" smtClean="0"/>
              <a:t>Test </a:t>
            </a:r>
            <a:r>
              <a:rPr lang="tr-TR" sz="2100" dirty="0" err="1" smtClean="0"/>
              <a:t>method</a:t>
            </a:r>
            <a:r>
              <a:rPr lang="tr-TR" sz="2100" dirty="0" smtClean="0"/>
              <a:t> </a:t>
            </a:r>
            <a:r>
              <a:rPr lang="tr-TR" sz="2100" dirty="0" err="1" smtClean="0"/>
              <a:t>for</a:t>
            </a:r>
            <a:r>
              <a:rPr lang="tr-TR" sz="2100" dirty="0" smtClean="0"/>
              <a:t> </a:t>
            </a:r>
            <a:r>
              <a:rPr lang="tr-TR" sz="2100" dirty="0" err="1" smtClean="0"/>
              <a:t>quantitative</a:t>
            </a:r>
            <a:r>
              <a:rPr lang="tr-TR" sz="2100" dirty="0" smtClean="0"/>
              <a:t> </a:t>
            </a:r>
            <a:r>
              <a:rPr lang="tr-TR" sz="2100" dirty="0" err="1" smtClean="0"/>
              <a:t>analysis</a:t>
            </a:r>
            <a:r>
              <a:rPr lang="tr-TR" sz="2100" dirty="0" smtClean="0"/>
              <a:t> of </a:t>
            </a:r>
            <a:r>
              <a:rPr lang="tr-TR" sz="2100" dirty="0" err="1" smtClean="0"/>
              <a:t>pesticide</a:t>
            </a:r>
            <a:r>
              <a:rPr lang="tr-TR" sz="2100" dirty="0" smtClean="0"/>
              <a:t> </a:t>
            </a:r>
            <a:r>
              <a:rPr lang="tr-TR" sz="2100" dirty="0" err="1" smtClean="0"/>
              <a:t>residues</a:t>
            </a:r>
            <a:r>
              <a:rPr lang="tr-TR" sz="2100" dirty="0" smtClean="0"/>
              <a:t> in </a:t>
            </a:r>
            <a:r>
              <a:rPr lang="tr-TR" sz="2100" dirty="0" err="1" smtClean="0"/>
              <a:t>apples</a:t>
            </a:r>
            <a:r>
              <a:rPr lang="tr-TR" sz="2100" dirty="0" smtClean="0"/>
              <a:t> </a:t>
            </a:r>
            <a:r>
              <a:rPr lang="tr-TR" sz="2100" dirty="0" err="1" smtClean="0"/>
              <a:t>and</a:t>
            </a:r>
            <a:r>
              <a:rPr lang="tr-TR" sz="2100" dirty="0" smtClean="0"/>
              <a:t> </a:t>
            </a:r>
            <a:r>
              <a:rPr lang="tr-TR" sz="2100" dirty="0" err="1" smtClean="0"/>
              <a:t>pears</a:t>
            </a:r>
            <a:r>
              <a:rPr lang="tr-TR" sz="2100" dirty="0" smtClean="0"/>
              <a:t> </a:t>
            </a:r>
            <a:r>
              <a:rPr lang="tr-TR" sz="2100" dirty="0" err="1" smtClean="0"/>
              <a:t>using</a:t>
            </a:r>
            <a:r>
              <a:rPr lang="tr-TR" sz="2100" dirty="0" smtClean="0"/>
              <a:t> </a:t>
            </a:r>
            <a:r>
              <a:rPr lang="tr-TR" sz="2100" dirty="0" err="1" smtClean="0"/>
              <a:t>Chromatography</a:t>
            </a:r>
            <a:r>
              <a:rPr lang="tr-TR" sz="2100" dirty="0" smtClean="0"/>
              <a:t> (GC/MS)</a:t>
            </a:r>
            <a:r>
              <a:rPr lang="tr-TR" sz="2100" b="1" dirty="0" smtClean="0"/>
              <a:t> ISO/NP 20985, </a:t>
            </a:r>
            <a:r>
              <a:rPr lang="en-US" sz="2100" dirty="0" smtClean="0"/>
              <a:t>Ballot results : Doc. ISO/TC 34/SC 3 N </a:t>
            </a:r>
            <a:r>
              <a:rPr lang="en-US" sz="2100" b="1" dirty="0" smtClean="0"/>
              <a:t>634</a:t>
            </a:r>
            <a:endParaRPr lang="tr-TR" sz="2100" dirty="0" smtClean="0"/>
          </a:p>
          <a:p>
            <a:endParaRPr lang="tr-TR" sz="1600" b="1" dirty="0" smtClean="0"/>
          </a:p>
          <a:p>
            <a:endParaRPr lang="tr-TR" sz="1600" b="1" dirty="0" smtClean="0"/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b="1" dirty="0" smtClean="0"/>
          </a:p>
          <a:p>
            <a:pPr>
              <a:buNone/>
            </a:pPr>
            <a:endParaRPr lang="tr-TR" sz="1600" b="1" dirty="0" smtClean="0"/>
          </a:p>
          <a:p>
            <a:pPr>
              <a:buNone/>
            </a:pPr>
            <a:r>
              <a:rPr lang="tr-TR" sz="1600" b="1" dirty="0" smtClean="0"/>
              <a:t> 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Strategic</a:t>
            </a:r>
            <a:r>
              <a:rPr lang="tr-TR" dirty="0" smtClean="0"/>
              <a:t> </a:t>
            </a:r>
            <a:r>
              <a:rPr lang="tr-TR" dirty="0" err="1" smtClean="0"/>
              <a:t>Business</a:t>
            </a:r>
            <a:r>
              <a:rPr lang="tr-TR" dirty="0" smtClean="0"/>
              <a:t> Plan (ISO/TC34/SC 3N 670) has </a:t>
            </a:r>
            <a:r>
              <a:rPr lang="tr-TR" dirty="0" err="1" smtClean="0"/>
              <a:t>been</a:t>
            </a:r>
            <a:r>
              <a:rPr lang="tr-TR" dirty="0" smtClean="0"/>
              <a:t> </a:t>
            </a:r>
            <a:r>
              <a:rPr lang="tr-TR" dirty="0" err="1" smtClean="0"/>
              <a:t>prepared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circulated</a:t>
            </a:r>
            <a:r>
              <a:rPr lang="tr-TR" dirty="0" smtClean="0"/>
              <a:t> </a:t>
            </a:r>
            <a:r>
              <a:rPr lang="tr-TR" dirty="0" err="1" smtClean="0"/>
              <a:t>among</a:t>
            </a:r>
            <a:r>
              <a:rPr lang="tr-TR" dirty="0" smtClean="0"/>
              <a:t> </a:t>
            </a:r>
            <a:r>
              <a:rPr lang="tr-TR" dirty="0" err="1" smtClean="0"/>
              <a:t>members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their</a:t>
            </a:r>
            <a:r>
              <a:rPr lang="tr-TR" dirty="0" smtClean="0"/>
              <a:t> </a:t>
            </a:r>
            <a:r>
              <a:rPr lang="tr-TR" dirty="0" err="1" smtClean="0"/>
              <a:t>comments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31 </a:t>
            </a:r>
            <a:r>
              <a:rPr lang="tr-TR" dirty="0" err="1" smtClean="0"/>
              <a:t>July</a:t>
            </a:r>
            <a:r>
              <a:rPr lang="tr-TR" dirty="0" smtClean="0"/>
              <a:t> 2016.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35480"/>
            <a:ext cx="7715200" cy="4085808"/>
          </a:xfrm>
        </p:spPr>
        <p:txBody>
          <a:bodyPr/>
          <a:lstStyle/>
          <a:p>
            <a:pPr algn="ctr">
              <a:buNone/>
            </a:pPr>
            <a:r>
              <a:rPr lang="en-US" b="1" i="1" dirty="0" smtClean="0">
                <a:latin typeface="Andalus" pitchFamily="18" charset="-78"/>
                <a:cs typeface="Andalus" pitchFamily="18" charset="-78"/>
              </a:rPr>
              <a:t>“One of the challenges of our age is the production and delivery of safe food”</a:t>
            </a:r>
            <a:endParaRPr lang="tr-TR" i="1" dirty="0" smtClean="0">
              <a:latin typeface="Andalus" pitchFamily="18" charset="-78"/>
              <a:cs typeface="Andalus" pitchFamily="18" charset="-78"/>
            </a:endParaRPr>
          </a:p>
          <a:p>
            <a:pPr algn="ctr">
              <a:buNone/>
            </a:pPr>
            <a:r>
              <a:rPr lang="tr-TR" dirty="0" smtClean="0"/>
              <a:t>b</a:t>
            </a:r>
            <a:r>
              <a:rPr lang="en-US" dirty="0" smtClean="0"/>
              <a:t>y</a:t>
            </a:r>
            <a:endParaRPr lang="tr-TR" i="1" dirty="0" smtClean="0"/>
          </a:p>
          <a:p>
            <a:pPr>
              <a:buNone/>
            </a:pPr>
            <a:r>
              <a:rPr lang="en-US" sz="2400" i="1" dirty="0" smtClean="0"/>
              <a:t>Dr Martha Petro – </a:t>
            </a:r>
            <a:r>
              <a:rPr lang="en-US" sz="2400" i="1" dirty="0" err="1" smtClean="0"/>
              <a:t>Turza</a:t>
            </a:r>
            <a:r>
              <a:rPr lang="en-US" sz="2400" i="1" dirty="0" smtClean="0"/>
              <a:t>, Former Secretary of ISO/TC 34</a:t>
            </a:r>
            <a:endParaRPr lang="tr-TR" sz="2400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158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Secretary</a:t>
            </a:r>
            <a:endParaRPr lang="tr-TR" dirty="0" smtClean="0"/>
          </a:p>
          <a:p>
            <a:pPr>
              <a:buNone/>
            </a:pPr>
            <a:r>
              <a:rPr lang="en-US" b="1" dirty="0" smtClean="0"/>
              <a:t>Dr. Servet ATAYETER</a:t>
            </a:r>
            <a:endParaRPr lang="tr-TR" dirty="0" smtClean="0"/>
          </a:p>
          <a:p>
            <a:pPr>
              <a:buNone/>
            </a:pPr>
            <a:r>
              <a:rPr lang="en-US" dirty="0" smtClean="0"/>
              <a:t> </a:t>
            </a:r>
            <a:endParaRPr lang="tr-TR" dirty="0" smtClean="0"/>
          </a:p>
          <a:p>
            <a:pPr>
              <a:buNone/>
            </a:pPr>
            <a:r>
              <a:rPr lang="en-US" dirty="0" smtClean="0"/>
              <a:t> </a:t>
            </a:r>
            <a:endParaRPr lang="tr-TR" dirty="0" smtClean="0"/>
          </a:p>
          <a:p>
            <a:pPr>
              <a:buNone/>
            </a:pPr>
            <a:r>
              <a:rPr lang="en-US" dirty="0" smtClean="0">
                <a:latin typeface="+mj-lt"/>
              </a:rPr>
              <a:t>Turkish Standards Institution (TSE)</a:t>
            </a:r>
            <a:endParaRPr lang="tr-TR" dirty="0" smtClean="0">
              <a:latin typeface="+mj-lt"/>
            </a:endParaRPr>
          </a:p>
          <a:p>
            <a:pPr>
              <a:buNone/>
            </a:pPr>
            <a:r>
              <a:rPr lang="en-US" dirty="0" err="1" smtClean="0">
                <a:latin typeface="+mj-lt"/>
              </a:rPr>
              <a:t>Necatibey</a:t>
            </a:r>
            <a:r>
              <a:rPr lang="en-US" dirty="0" smtClean="0">
                <a:latin typeface="+mj-lt"/>
              </a:rPr>
              <a:t> Cad. No:112, 06100 </a:t>
            </a:r>
            <a:r>
              <a:rPr lang="en-US" dirty="0" err="1" smtClean="0">
                <a:latin typeface="+mj-lt"/>
              </a:rPr>
              <a:t>Bakanlıklar</a:t>
            </a:r>
            <a:r>
              <a:rPr lang="en-US" dirty="0" smtClean="0">
                <a:latin typeface="+mj-lt"/>
              </a:rPr>
              <a:t>/ANKARA-TURKEY</a:t>
            </a:r>
            <a:endParaRPr lang="tr-TR" dirty="0" smtClean="0">
              <a:latin typeface="+mj-lt"/>
            </a:endParaRPr>
          </a:p>
          <a:p>
            <a:pPr>
              <a:buNone/>
            </a:pPr>
            <a:r>
              <a:rPr lang="en-US" dirty="0" smtClean="0">
                <a:latin typeface="+mj-lt"/>
              </a:rPr>
              <a:t>Tel:+90 312 4166200</a:t>
            </a:r>
            <a:endParaRPr lang="tr-TR" dirty="0" smtClean="0">
              <a:latin typeface="+mj-lt"/>
            </a:endParaRPr>
          </a:p>
          <a:p>
            <a:pPr>
              <a:buNone/>
            </a:pPr>
            <a:r>
              <a:rPr lang="en-US" dirty="0" smtClean="0">
                <a:latin typeface="+mj-lt"/>
              </a:rPr>
              <a:t>Fax:+90 312 4166611</a:t>
            </a:r>
            <a:r>
              <a:rPr lang="en-US" dirty="0" smtClean="0"/>
              <a:t> </a:t>
            </a:r>
            <a:endParaRPr lang="tr-TR" dirty="0" smtClean="0"/>
          </a:p>
          <a:p>
            <a:pPr>
              <a:buNone/>
            </a:pPr>
            <a:r>
              <a:rPr lang="en-US" b="1" dirty="0" smtClean="0"/>
              <a:t>satayeter@tse.org.tr</a:t>
            </a:r>
            <a:endParaRPr lang="tr-TR" dirty="0" smtClean="0"/>
          </a:p>
          <a:p>
            <a:endParaRPr lang="tr-TR" dirty="0"/>
          </a:p>
        </p:txBody>
      </p:sp>
      <p:pic>
        <p:nvPicPr>
          <p:cNvPr id="4" name="3 Resim" descr="C:\Users\satayeter\AppData\Local\Microsoft\Windows\Temporary Internet Files\Content.Word\IMG_217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908720"/>
            <a:ext cx="1504950" cy="1853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309088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</a:rPr>
              <a:t>Chairman</a:t>
            </a:r>
            <a:r>
              <a:rPr lang="tr-TR" sz="2400" dirty="0" smtClean="0">
                <a:solidFill>
                  <a:schemeClr val="tx1"/>
                </a:solidFill>
              </a:rPr>
              <a:t/>
            </a:r>
            <a:br>
              <a:rPr lang="tr-TR" sz="2400" dirty="0" smtClean="0">
                <a:solidFill>
                  <a:schemeClr val="tx1"/>
                </a:solidFill>
              </a:rPr>
            </a:br>
            <a:r>
              <a:rPr lang="en-US" sz="2400" b="1" dirty="0" err="1" smtClean="0">
                <a:solidFill>
                  <a:schemeClr val="tx1"/>
                </a:solidFill>
              </a:rPr>
              <a:t>Prof.Dr</a:t>
            </a:r>
            <a:r>
              <a:rPr lang="en-US" sz="2400" b="1" dirty="0" smtClean="0">
                <a:solidFill>
                  <a:schemeClr val="tx1"/>
                </a:solidFill>
              </a:rPr>
              <a:t>. Nevzat ARTIK</a:t>
            </a:r>
            <a:r>
              <a:rPr lang="tr-TR" sz="2400" dirty="0" smtClean="0">
                <a:solidFill>
                  <a:schemeClr val="tx1"/>
                </a:solidFill>
              </a:rPr>
              <a:t/>
            </a:r>
            <a:br>
              <a:rPr lang="tr-TR" sz="2400" dirty="0" smtClean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>Ankara University- Department of Food Engineering</a:t>
            </a:r>
            <a:r>
              <a:rPr lang="tr-TR" sz="2400" dirty="0" smtClean="0">
                <a:solidFill>
                  <a:schemeClr val="tx1"/>
                </a:solidFill>
              </a:rPr>
              <a:t/>
            </a:r>
            <a:br>
              <a:rPr lang="tr-TR" sz="2400" dirty="0" smtClean="0">
                <a:solidFill>
                  <a:schemeClr val="tx1"/>
                </a:solidFill>
              </a:rPr>
            </a:br>
            <a:r>
              <a:rPr lang="tr-TR" sz="2400" dirty="0" smtClean="0">
                <a:solidFill>
                  <a:schemeClr val="tx1"/>
                </a:solidFill>
              </a:rPr>
              <a:t> 06110 </a:t>
            </a:r>
            <a:r>
              <a:rPr lang="tr-TR" sz="2400" dirty="0" err="1" smtClean="0">
                <a:solidFill>
                  <a:schemeClr val="tx1"/>
                </a:solidFill>
              </a:rPr>
              <a:t>Dışkapı</a:t>
            </a:r>
            <a:r>
              <a:rPr lang="tr-TR" sz="2400" dirty="0" smtClean="0">
                <a:solidFill>
                  <a:schemeClr val="tx1"/>
                </a:solidFill>
              </a:rPr>
              <a:t>/ANKARA-TURKEY</a:t>
            </a:r>
            <a:br>
              <a:rPr lang="tr-TR" sz="2400" dirty="0" smtClean="0">
                <a:solidFill>
                  <a:schemeClr val="tx1"/>
                </a:solidFill>
              </a:rPr>
            </a:br>
            <a:r>
              <a:rPr lang="tr-TR" sz="2400" dirty="0" smtClean="0">
                <a:solidFill>
                  <a:schemeClr val="tx1"/>
                </a:solidFill>
              </a:rPr>
              <a:t>Tel:+90 312 203 33 00 </a:t>
            </a:r>
            <a:br>
              <a:rPr lang="tr-TR" sz="2400" dirty="0" smtClean="0">
                <a:solidFill>
                  <a:schemeClr val="tx1"/>
                </a:solidFill>
              </a:rPr>
            </a:br>
            <a:r>
              <a:rPr lang="tr-TR" sz="2400" dirty="0" err="1" smtClean="0">
                <a:solidFill>
                  <a:schemeClr val="tx1"/>
                </a:solidFill>
              </a:rPr>
              <a:t>Fax</a:t>
            </a:r>
            <a:r>
              <a:rPr lang="tr-TR" sz="2400" dirty="0" smtClean="0">
                <a:solidFill>
                  <a:schemeClr val="tx1"/>
                </a:solidFill>
              </a:rPr>
              <a:t>:+90 312 31787 11</a:t>
            </a:r>
            <a:br>
              <a:rPr lang="tr-TR" sz="2400" dirty="0" smtClean="0">
                <a:solidFill>
                  <a:schemeClr val="tx1"/>
                </a:solidFill>
              </a:rPr>
            </a:br>
            <a:r>
              <a:rPr lang="tr-TR" sz="2400" dirty="0" smtClean="0">
                <a:solidFill>
                  <a:schemeClr val="tx1"/>
                </a:solidFill>
              </a:rPr>
              <a:t/>
            </a:r>
            <a:br>
              <a:rPr lang="tr-TR" sz="2400" dirty="0" smtClean="0">
                <a:solidFill>
                  <a:schemeClr val="tx1"/>
                </a:solidFill>
              </a:rPr>
            </a:br>
            <a:r>
              <a:rPr lang="en-US" sz="2400" b="1" dirty="0" smtClean="0">
                <a:solidFill>
                  <a:schemeClr val="tx1"/>
                </a:solidFill>
                <a:latin typeface="+mn-lt"/>
              </a:rPr>
              <a:t>artik6226@hotmail.</a:t>
            </a:r>
            <a:r>
              <a:rPr lang="en-US" sz="2400" b="1" dirty="0" smtClean="0">
                <a:solidFill>
                  <a:schemeClr val="tx1"/>
                </a:solidFill>
              </a:rPr>
              <a:t>com</a:t>
            </a:r>
            <a:r>
              <a:rPr lang="tr-TR" sz="2400" dirty="0" smtClean="0">
                <a:solidFill>
                  <a:schemeClr val="tx1"/>
                </a:solidFill>
              </a:rPr>
              <a:t/>
            </a:r>
            <a:br>
              <a:rPr lang="tr-TR" sz="2400" dirty="0" smtClean="0">
                <a:solidFill>
                  <a:schemeClr val="tx1"/>
                </a:solidFill>
              </a:rPr>
            </a:br>
            <a:endParaRPr lang="tr-TR" sz="2400" dirty="0">
              <a:solidFill>
                <a:schemeClr val="tx1"/>
              </a:solidFill>
            </a:endParaRPr>
          </a:p>
        </p:txBody>
      </p:sp>
      <p:pic>
        <p:nvPicPr>
          <p:cNvPr id="4" name="3 İçerik Yer Tutucusu" descr="Nevzat Artık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876256" y="332656"/>
            <a:ext cx="1584176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sz="2800" b="1" dirty="0" err="1"/>
              <a:t>Secretary</a:t>
            </a:r>
            <a:r>
              <a:rPr lang="tr-TR" sz="2800" b="1" dirty="0"/>
              <a:t>: </a:t>
            </a:r>
            <a:r>
              <a:rPr lang="tr-TR" sz="2800" dirty="0"/>
              <a:t>Dr. Servet </a:t>
            </a:r>
            <a:r>
              <a:rPr lang="tr-TR" sz="2800" dirty="0" err="1"/>
              <a:t>Atayeter</a:t>
            </a:r>
            <a:r>
              <a:rPr lang="tr-TR" sz="2800" dirty="0"/>
              <a:t> (TSE)</a:t>
            </a:r>
            <a:endParaRPr lang="tr-TR" sz="2800" b="1" dirty="0"/>
          </a:p>
          <a:p>
            <a:r>
              <a:rPr lang="tr-TR" sz="2800" b="1" dirty="0" err="1"/>
              <a:t>Chairman</a:t>
            </a:r>
            <a:r>
              <a:rPr lang="tr-TR" sz="2800" b="1" dirty="0"/>
              <a:t>: </a:t>
            </a:r>
            <a:r>
              <a:rPr lang="tr-TR" sz="2800" dirty="0"/>
              <a:t>Prof. Dr. Nevzat Artık </a:t>
            </a:r>
            <a:r>
              <a:rPr lang="tr-TR" sz="2800" dirty="0" smtClean="0"/>
              <a:t>(Ankara </a:t>
            </a:r>
            <a:r>
              <a:rPr lang="tr-TR" sz="2800" dirty="0" err="1" smtClean="0"/>
              <a:t>University</a:t>
            </a:r>
            <a:r>
              <a:rPr lang="tr-TR" sz="2800" dirty="0" smtClean="0"/>
              <a:t>)</a:t>
            </a:r>
            <a:endParaRPr lang="tr-TR" sz="2800" dirty="0"/>
          </a:p>
          <a:p>
            <a:r>
              <a:rPr lang="tr-TR" sz="2800" b="1" dirty="0" err="1" smtClean="0"/>
              <a:t>Scope</a:t>
            </a:r>
            <a:r>
              <a:rPr lang="tr-TR" sz="2800" b="1" dirty="0" smtClean="0"/>
              <a:t> </a:t>
            </a:r>
            <a:r>
              <a:rPr lang="tr-TR" sz="2800" b="1" dirty="0"/>
              <a:t>of SC </a:t>
            </a:r>
            <a:r>
              <a:rPr lang="tr-TR" sz="2800" b="1" dirty="0" smtClean="0"/>
              <a:t>3: </a:t>
            </a:r>
            <a:r>
              <a:rPr lang="tr-TR" sz="2800" dirty="0" err="1" smtClean="0"/>
              <a:t>Standardization</a:t>
            </a:r>
            <a:r>
              <a:rPr lang="tr-TR" sz="2800" dirty="0" smtClean="0"/>
              <a:t> in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field</a:t>
            </a:r>
            <a:r>
              <a:rPr lang="tr-TR" sz="2800" dirty="0" smtClean="0"/>
              <a:t> of </a:t>
            </a:r>
            <a:r>
              <a:rPr lang="tr-TR" sz="2800" dirty="0" err="1" smtClean="0"/>
              <a:t>fruit</a:t>
            </a:r>
            <a:r>
              <a:rPr lang="tr-TR" sz="2800" dirty="0" smtClean="0"/>
              <a:t>, </a:t>
            </a:r>
            <a:r>
              <a:rPr lang="tr-TR" sz="2800" dirty="0" err="1" smtClean="0"/>
              <a:t>vegetable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their</a:t>
            </a:r>
            <a:r>
              <a:rPr lang="tr-TR" sz="2800" dirty="0" smtClean="0"/>
              <a:t> </a:t>
            </a:r>
            <a:r>
              <a:rPr lang="tr-TR" sz="2800" dirty="0" err="1" smtClean="0"/>
              <a:t>derived</a:t>
            </a:r>
            <a:r>
              <a:rPr lang="tr-TR" sz="2800" dirty="0" smtClean="0"/>
              <a:t> </a:t>
            </a:r>
            <a:r>
              <a:rPr lang="tr-TR" sz="2800" dirty="0" err="1" smtClean="0"/>
              <a:t>products</a:t>
            </a:r>
            <a:r>
              <a:rPr lang="tr-TR" sz="2800" dirty="0" smtClean="0"/>
              <a:t>, in </a:t>
            </a:r>
            <a:r>
              <a:rPr lang="tr-TR" sz="2800" dirty="0" err="1" smtClean="0"/>
              <a:t>particular</a:t>
            </a:r>
            <a:r>
              <a:rPr lang="tr-TR" sz="2800" dirty="0" smtClean="0"/>
              <a:t>, </a:t>
            </a:r>
            <a:r>
              <a:rPr lang="tr-TR" sz="2800" dirty="0" err="1" smtClean="0"/>
              <a:t>terminology</a:t>
            </a:r>
            <a:r>
              <a:rPr lang="tr-TR" sz="2800" dirty="0" smtClean="0"/>
              <a:t>, </a:t>
            </a:r>
            <a:r>
              <a:rPr lang="tr-TR" sz="2800" dirty="0" err="1" smtClean="0"/>
              <a:t>sampling</a:t>
            </a:r>
            <a:r>
              <a:rPr lang="tr-TR" sz="2800" dirty="0" smtClean="0"/>
              <a:t>, </a:t>
            </a:r>
            <a:r>
              <a:rPr lang="tr-TR" sz="2800" dirty="0" err="1" smtClean="0"/>
              <a:t>product</a:t>
            </a:r>
            <a:r>
              <a:rPr lang="tr-TR" sz="2800" dirty="0" smtClean="0"/>
              <a:t> </a:t>
            </a:r>
            <a:r>
              <a:rPr lang="tr-TR" sz="2800" dirty="0" err="1" smtClean="0"/>
              <a:t>specifications</a:t>
            </a:r>
            <a:r>
              <a:rPr lang="tr-TR" sz="2800" dirty="0" smtClean="0"/>
              <a:t>, </a:t>
            </a:r>
            <a:r>
              <a:rPr lang="tr-TR" sz="2800" dirty="0" err="1" smtClean="0"/>
              <a:t>requirements</a:t>
            </a:r>
            <a:r>
              <a:rPr lang="tr-TR" sz="2800" dirty="0" smtClean="0"/>
              <a:t> </a:t>
            </a:r>
            <a:r>
              <a:rPr lang="tr-TR" sz="2800" dirty="0" err="1" smtClean="0"/>
              <a:t>for</a:t>
            </a:r>
            <a:r>
              <a:rPr lang="tr-TR" sz="2800" dirty="0" smtClean="0"/>
              <a:t> </a:t>
            </a:r>
            <a:r>
              <a:rPr lang="tr-TR" sz="2800" dirty="0" err="1" smtClean="0"/>
              <a:t>packaging</a:t>
            </a:r>
            <a:r>
              <a:rPr lang="tr-TR" sz="2800" dirty="0" smtClean="0"/>
              <a:t>, </a:t>
            </a:r>
            <a:r>
              <a:rPr lang="tr-TR" sz="2800" dirty="0" err="1" smtClean="0"/>
              <a:t>storage</a:t>
            </a:r>
            <a:r>
              <a:rPr lang="tr-TR" sz="2800" dirty="0" smtClean="0"/>
              <a:t>, </a:t>
            </a:r>
            <a:r>
              <a:rPr lang="tr-TR" sz="2800" dirty="0" err="1" smtClean="0"/>
              <a:t>transportation</a:t>
            </a:r>
            <a:r>
              <a:rPr lang="tr-TR" sz="2800" dirty="0" smtClean="0"/>
              <a:t>,</a:t>
            </a:r>
            <a:r>
              <a:rPr lang="tr-TR" sz="2800" dirty="0" err="1" smtClean="0"/>
              <a:t>methods</a:t>
            </a:r>
            <a:r>
              <a:rPr lang="tr-TR" sz="2800" dirty="0" smtClean="0"/>
              <a:t> of </a:t>
            </a:r>
            <a:r>
              <a:rPr lang="tr-TR" sz="2800" dirty="0" err="1" smtClean="0"/>
              <a:t>tests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analysis</a:t>
            </a:r>
            <a:endParaRPr lang="tr-TR" sz="2800" dirty="0" smtClean="0"/>
          </a:p>
          <a:p>
            <a:endParaRPr lang="tr-TR" sz="2800" dirty="0" smtClean="0"/>
          </a:p>
          <a:p>
            <a:endParaRPr lang="tr-TR" sz="2800" b="1" dirty="0"/>
          </a:p>
        </p:txBody>
      </p:sp>
      <p:pic>
        <p:nvPicPr>
          <p:cNvPr id="4" name="3 Resim" descr="ayrıntıları görüntüle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558924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606395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sz="1600" b="1" dirty="0" err="1" smtClean="0"/>
              <a:t>Objectives</a:t>
            </a:r>
            <a:r>
              <a:rPr lang="tr-TR" sz="1600" b="1" dirty="0" smtClean="0"/>
              <a:t> </a:t>
            </a:r>
            <a:endParaRPr lang="tr-TR" sz="1600" dirty="0" smtClean="0"/>
          </a:p>
          <a:p>
            <a:pPr>
              <a:buNone/>
            </a:pPr>
            <a:r>
              <a:rPr lang="tr-TR" sz="1600" dirty="0" err="1" smtClean="0"/>
              <a:t>The</a:t>
            </a:r>
            <a:r>
              <a:rPr lang="tr-TR" sz="1600" dirty="0" smtClean="0"/>
              <a:t> </a:t>
            </a:r>
            <a:r>
              <a:rPr lang="tr-TR" sz="1600" dirty="0" err="1" smtClean="0"/>
              <a:t>Secretariat</a:t>
            </a:r>
            <a:r>
              <a:rPr lang="tr-TR" sz="1600" dirty="0" smtClean="0"/>
              <a:t> </a:t>
            </a:r>
            <a:r>
              <a:rPr lang="tr-TR" sz="1600" dirty="0" err="1" smtClean="0"/>
              <a:t>will</a:t>
            </a:r>
            <a:r>
              <a:rPr lang="tr-TR" sz="1600" dirty="0" smtClean="0"/>
              <a:t> </a:t>
            </a:r>
            <a:r>
              <a:rPr lang="tr-TR" sz="1600" dirty="0" err="1" smtClean="0"/>
              <a:t>continue</a:t>
            </a:r>
            <a:r>
              <a:rPr lang="tr-TR" sz="1600" dirty="0" smtClean="0"/>
              <a:t> </a:t>
            </a:r>
            <a:r>
              <a:rPr lang="tr-TR" sz="1600" dirty="0" err="1" smtClean="0"/>
              <a:t>to</a:t>
            </a:r>
            <a:r>
              <a:rPr lang="tr-TR" sz="1600" dirty="0" smtClean="0"/>
              <a:t> </a:t>
            </a:r>
            <a:r>
              <a:rPr lang="tr-TR" sz="1600" dirty="0" err="1" smtClean="0"/>
              <a:t>pursue</a:t>
            </a:r>
            <a:r>
              <a:rPr lang="tr-TR" sz="1600" dirty="0" smtClean="0"/>
              <a:t> </a:t>
            </a:r>
            <a:r>
              <a:rPr lang="tr-TR" sz="1600" dirty="0" err="1" smtClean="0"/>
              <a:t>the</a:t>
            </a:r>
            <a:r>
              <a:rPr lang="tr-TR" sz="1600" dirty="0" smtClean="0"/>
              <a:t> </a:t>
            </a:r>
            <a:r>
              <a:rPr lang="tr-TR" sz="1600" dirty="0" err="1" smtClean="0"/>
              <a:t>following</a:t>
            </a:r>
            <a:r>
              <a:rPr lang="tr-TR" sz="1600" dirty="0" smtClean="0"/>
              <a:t> </a:t>
            </a:r>
            <a:r>
              <a:rPr lang="tr-TR" sz="1600" dirty="0" err="1" smtClean="0"/>
              <a:t>objectives</a:t>
            </a:r>
            <a:r>
              <a:rPr lang="tr-TR" sz="1600" dirty="0" smtClean="0"/>
              <a:t>: </a:t>
            </a:r>
          </a:p>
          <a:p>
            <a:pPr>
              <a:buNone/>
            </a:pPr>
            <a:r>
              <a:rPr lang="tr-TR" sz="1600" dirty="0" smtClean="0"/>
              <a:t>1. </a:t>
            </a:r>
            <a:r>
              <a:rPr lang="tr-TR" sz="1600" dirty="0" err="1" smtClean="0"/>
              <a:t>Standards</a:t>
            </a:r>
            <a:r>
              <a:rPr lang="tr-TR" sz="1600" dirty="0" smtClean="0"/>
              <a:t> </a:t>
            </a:r>
            <a:r>
              <a:rPr lang="tr-TR" sz="1600" dirty="0" err="1" smtClean="0"/>
              <a:t>developed</a:t>
            </a:r>
            <a:r>
              <a:rPr lang="tr-TR" sz="1600" dirty="0" smtClean="0"/>
              <a:t> </a:t>
            </a:r>
            <a:r>
              <a:rPr lang="tr-TR" sz="1600" dirty="0" err="1" smtClean="0"/>
              <a:t>by</a:t>
            </a:r>
            <a:r>
              <a:rPr lang="tr-TR" sz="1600" dirty="0" smtClean="0"/>
              <a:t> SC3  </a:t>
            </a:r>
            <a:r>
              <a:rPr lang="tr-TR" sz="1600" dirty="0" err="1" smtClean="0"/>
              <a:t>should</a:t>
            </a:r>
            <a:r>
              <a:rPr lang="tr-TR" sz="1600" dirty="0" smtClean="0"/>
              <a:t> be </a:t>
            </a:r>
            <a:r>
              <a:rPr lang="tr-TR" sz="1600" dirty="0" err="1" smtClean="0"/>
              <a:t>used</a:t>
            </a:r>
            <a:r>
              <a:rPr lang="tr-TR" sz="1600" dirty="0" smtClean="0"/>
              <a:t> </a:t>
            </a:r>
            <a:r>
              <a:rPr lang="tr-TR" sz="1600" dirty="0" err="1" smtClean="0"/>
              <a:t>worldwide</a:t>
            </a:r>
            <a:r>
              <a:rPr lang="tr-TR" sz="1600" dirty="0" smtClean="0"/>
              <a:t> </a:t>
            </a:r>
            <a:r>
              <a:rPr lang="tr-TR" sz="1600" dirty="0" err="1" smtClean="0"/>
              <a:t>by</a:t>
            </a:r>
            <a:r>
              <a:rPr lang="tr-TR" sz="1600" dirty="0" smtClean="0"/>
              <a:t> </a:t>
            </a:r>
            <a:r>
              <a:rPr lang="tr-TR" sz="1600" dirty="0" err="1" smtClean="0"/>
              <a:t>food</a:t>
            </a:r>
            <a:r>
              <a:rPr lang="tr-TR" sz="1600" dirty="0" smtClean="0"/>
              <a:t> </a:t>
            </a:r>
            <a:r>
              <a:rPr lang="tr-TR" sz="1600" dirty="0" err="1" smtClean="0"/>
              <a:t>chain</a:t>
            </a:r>
            <a:r>
              <a:rPr lang="tr-TR" sz="1600" dirty="0" smtClean="0"/>
              <a:t> </a:t>
            </a:r>
            <a:r>
              <a:rPr lang="tr-TR" sz="1600" dirty="0" err="1" smtClean="0"/>
              <a:t>operators</a:t>
            </a:r>
            <a:r>
              <a:rPr lang="tr-TR" sz="1600" dirty="0" smtClean="0"/>
              <a:t> of </a:t>
            </a:r>
            <a:r>
              <a:rPr lang="tr-TR" sz="1600" dirty="0" err="1" smtClean="0"/>
              <a:t>all</a:t>
            </a:r>
            <a:r>
              <a:rPr lang="tr-TR" sz="1600" dirty="0" smtClean="0"/>
              <a:t> </a:t>
            </a:r>
            <a:r>
              <a:rPr lang="tr-TR" sz="1600" dirty="0" err="1" smtClean="0"/>
              <a:t>types</a:t>
            </a:r>
            <a:r>
              <a:rPr lang="tr-TR" sz="1600" dirty="0" smtClean="0"/>
              <a:t> </a:t>
            </a:r>
            <a:r>
              <a:rPr lang="tr-TR" sz="1600" dirty="0" err="1" smtClean="0"/>
              <a:t>and</a:t>
            </a:r>
            <a:r>
              <a:rPr lang="tr-TR" sz="1600" dirty="0" smtClean="0"/>
              <a:t> of </a:t>
            </a:r>
            <a:r>
              <a:rPr lang="tr-TR" sz="1600" dirty="0" err="1" smtClean="0"/>
              <a:t>all</a:t>
            </a:r>
            <a:r>
              <a:rPr lang="tr-TR" sz="1600" dirty="0" smtClean="0"/>
              <a:t> </a:t>
            </a:r>
            <a:r>
              <a:rPr lang="tr-TR" sz="1600" dirty="0" err="1" smtClean="0"/>
              <a:t>sizes</a:t>
            </a:r>
            <a:r>
              <a:rPr lang="tr-TR" sz="1600" dirty="0" smtClean="0"/>
              <a:t>. </a:t>
            </a:r>
          </a:p>
          <a:p>
            <a:pPr>
              <a:buNone/>
            </a:pPr>
            <a:r>
              <a:rPr lang="tr-TR" sz="1600" dirty="0" smtClean="0"/>
              <a:t>2. </a:t>
            </a:r>
            <a:r>
              <a:rPr lang="tr-TR" sz="1600" dirty="0" err="1" smtClean="0"/>
              <a:t>The</a:t>
            </a:r>
            <a:r>
              <a:rPr lang="tr-TR" sz="1600" dirty="0" smtClean="0"/>
              <a:t> SC 3 </a:t>
            </a:r>
            <a:r>
              <a:rPr lang="tr-TR" sz="1600" dirty="0" err="1" smtClean="0"/>
              <a:t>secretariat</a:t>
            </a:r>
            <a:r>
              <a:rPr lang="tr-TR" sz="1600" dirty="0" smtClean="0"/>
              <a:t> </a:t>
            </a:r>
            <a:r>
              <a:rPr lang="tr-TR" sz="1600" dirty="0" err="1" smtClean="0"/>
              <a:t>will</a:t>
            </a:r>
            <a:r>
              <a:rPr lang="tr-TR" sz="1600" dirty="0" smtClean="0"/>
              <a:t> </a:t>
            </a:r>
            <a:r>
              <a:rPr lang="tr-TR" sz="1600" dirty="0" err="1" smtClean="0"/>
              <a:t>strengthen</a:t>
            </a:r>
            <a:r>
              <a:rPr lang="tr-TR" sz="1600" dirty="0" smtClean="0"/>
              <a:t> </a:t>
            </a:r>
            <a:r>
              <a:rPr lang="tr-TR" sz="1600" dirty="0" err="1" smtClean="0"/>
              <a:t>the</a:t>
            </a:r>
            <a:r>
              <a:rPr lang="tr-TR" sz="1600" dirty="0" smtClean="0"/>
              <a:t> link </a:t>
            </a:r>
            <a:r>
              <a:rPr lang="tr-TR" sz="1600" dirty="0" err="1" smtClean="0"/>
              <a:t>to</a:t>
            </a:r>
            <a:r>
              <a:rPr lang="tr-TR" sz="1600" dirty="0" smtClean="0"/>
              <a:t> </a:t>
            </a:r>
            <a:r>
              <a:rPr lang="tr-TR" sz="1600" dirty="0" err="1" smtClean="0"/>
              <a:t>Codex</a:t>
            </a:r>
            <a:r>
              <a:rPr lang="tr-TR" sz="1600" dirty="0" smtClean="0"/>
              <a:t> </a:t>
            </a:r>
            <a:r>
              <a:rPr lang="tr-TR" sz="1600" dirty="0" err="1" smtClean="0"/>
              <a:t>and</a:t>
            </a:r>
            <a:r>
              <a:rPr lang="tr-TR" sz="1600" dirty="0" smtClean="0"/>
              <a:t> </a:t>
            </a:r>
            <a:r>
              <a:rPr lang="tr-TR" sz="1600" dirty="0" err="1" smtClean="0"/>
              <a:t>other</a:t>
            </a:r>
            <a:r>
              <a:rPr lang="tr-TR" sz="1600" dirty="0" smtClean="0"/>
              <a:t> </a:t>
            </a:r>
            <a:r>
              <a:rPr lang="tr-TR" sz="1600" dirty="0" err="1" smtClean="0"/>
              <a:t>Liaisons</a:t>
            </a:r>
            <a:r>
              <a:rPr lang="tr-TR" sz="1600" dirty="0" smtClean="0"/>
              <a:t>, </a:t>
            </a:r>
            <a:r>
              <a:rPr lang="tr-TR" sz="1600" dirty="0" err="1" smtClean="0"/>
              <a:t>ensuring</a:t>
            </a:r>
            <a:r>
              <a:rPr lang="tr-TR" sz="1600" dirty="0" smtClean="0"/>
              <a:t> </a:t>
            </a:r>
            <a:r>
              <a:rPr lang="tr-TR" sz="1600" dirty="0" err="1" smtClean="0"/>
              <a:t>that</a:t>
            </a:r>
            <a:r>
              <a:rPr lang="tr-TR" sz="1600" dirty="0" smtClean="0"/>
              <a:t> </a:t>
            </a:r>
            <a:r>
              <a:rPr lang="tr-TR" sz="1600" dirty="0" err="1" smtClean="0"/>
              <a:t>work</a:t>
            </a:r>
            <a:r>
              <a:rPr lang="tr-TR" sz="1600" dirty="0" smtClean="0"/>
              <a:t> done </a:t>
            </a:r>
            <a:r>
              <a:rPr lang="tr-TR" sz="1600" dirty="0" err="1" smtClean="0"/>
              <a:t>within</a:t>
            </a:r>
            <a:r>
              <a:rPr lang="tr-TR" sz="1600" dirty="0" smtClean="0"/>
              <a:t> SC 3 is </a:t>
            </a:r>
            <a:r>
              <a:rPr lang="tr-TR" sz="1600" dirty="0" err="1" smtClean="0"/>
              <a:t>aligned</a:t>
            </a:r>
            <a:r>
              <a:rPr lang="tr-TR" sz="1600" dirty="0" smtClean="0"/>
              <a:t> </a:t>
            </a:r>
            <a:r>
              <a:rPr lang="tr-TR" sz="1600" dirty="0" err="1" smtClean="0"/>
              <a:t>with</a:t>
            </a:r>
            <a:r>
              <a:rPr lang="tr-TR" sz="1600" dirty="0" smtClean="0"/>
              <a:t> </a:t>
            </a:r>
            <a:r>
              <a:rPr lang="tr-TR" sz="1600" dirty="0" err="1" smtClean="0"/>
              <a:t>their</a:t>
            </a:r>
            <a:r>
              <a:rPr lang="tr-TR" sz="1600" dirty="0" smtClean="0"/>
              <a:t> </a:t>
            </a:r>
            <a:r>
              <a:rPr lang="tr-TR" sz="1600" dirty="0" err="1" smtClean="0"/>
              <a:t>documents</a:t>
            </a:r>
            <a:r>
              <a:rPr lang="tr-TR" sz="1600" dirty="0" smtClean="0"/>
              <a:t>.  </a:t>
            </a:r>
          </a:p>
          <a:p>
            <a:pPr>
              <a:buNone/>
            </a:pPr>
            <a:r>
              <a:rPr lang="tr-TR" sz="1600" dirty="0" smtClean="0"/>
              <a:t>3. </a:t>
            </a:r>
            <a:r>
              <a:rPr lang="tr-TR" sz="1600" dirty="0" err="1" smtClean="0"/>
              <a:t>Tools</a:t>
            </a:r>
            <a:r>
              <a:rPr lang="tr-TR" sz="1600" dirty="0" smtClean="0"/>
              <a:t> </a:t>
            </a:r>
            <a:r>
              <a:rPr lang="tr-TR" sz="1600" dirty="0" err="1" smtClean="0"/>
              <a:t>surrounding</a:t>
            </a:r>
            <a:r>
              <a:rPr lang="tr-TR" sz="1600" dirty="0" smtClean="0"/>
              <a:t> </a:t>
            </a:r>
            <a:r>
              <a:rPr lang="tr-TR" sz="1600" dirty="0" err="1" smtClean="0"/>
              <a:t>the</a:t>
            </a:r>
            <a:r>
              <a:rPr lang="tr-TR" sz="1600" dirty="0" smtClean="0"/>
              <a:t> </a:t>
            </a:r>
            <a:r>
              <a:rPr lang="tr-TR" sz="1600" dirty="0" err="1" smtClean="0"/>
              <a:t>standard</a:t>
            </a:r>
            <a:r>
              <a:rPr lang="tr-TR" sz="1600" dirty="0" smtClean="0"/>
              <a:t> </a:t>
            </a:r>
            <a:r>
              <a:rPr lang="tr-TR" sz="1600" dirty="0" err="1" smtClean="0"/>
              <a:t>and</a:t>
            </a:r>
            <a:r>
              <a:rPr lang="tr-TR" sz="1600" dirty="0" smtClean="0"/>
              <a:t> </a:t>
            </a:r>
            <a:r>
              <a:rPr lang="tr-TR" sz="1600" dirty="0" err="1" smtClean="0"/>
              <a:t>related</a:t>
            </a:r>
            <a:r>
              <a:rPr lang="tr-TR" sz="1600" dirty="0" smtClean="0"/>
              <a:t> </a:t>
            </a:r>
            <a:r>
              <a:rPr lang="tr-TR" sz="1600" dirty="0" err="1" smtClean="0"/>
              <a:t>information</a:t>
            </a:r>
            <a:r>
              <a:rPr lang="tr-TR" sz="1600" dirty="0" smtClean="0"/>
              <a:t> </a:t>
            </a:r>
            <a:r>
              <a:rPr lang="tr-TR" sz="1600" dirty="0" err="1" smtClean="0"/>
              <a:t>shall</a:t>
            </a:r>
            <a:r>
              <a:rPr lang="tr-TR" sz="1600" dirty="0" smtClean="0"/>
              <a:t> be of </a:t>
            </a:r>
            <a:r>
              <a:rPr lang="tr-TR" sz="1600" dirty="0" err="1" smtClean="0"/>
              <a:t>easy</a:t>
            </a:r>
            <a:r>
              <a:rPr lang="tr-TR" sz="1600" dirty="0" smtClean="0"/>
              <a:t> </a:t>
            </a:r>
            <a:r>
              <a:rPr lang="tr-TR" sz="1600" dirty="0" err="1" smtClean="0"/>
              <a:t>access</a:t>
            </a:r>
            <a:r>
              <a:rPr lang="tr-TR" sz="1600" dirty="0" smtClean="0"/>
              <a:t> </a:t>
            </a:r>
            <a:r>
              <a:rPr lang="tr-TR" sz="1600" dirty="0" err="1" smtClean="0"/>
              <a:t>to</a:t>
            </a:r>
            <a:r>
              <a:rPr lang="tr-TR" sz="1600" dirty="0" smtClean="0"/>
              <a:t> </a:t>
            </a:r>
            <a:r>
              <a:rPr lang="tr-TR" sz="1600" dirty="0" err="1" smtClean="0"/>
              <a:t>all</a:t>
            </a:r>
            <a:r>
              <a:rPr lang="tr-TR" sz="1600" dirty="0" smtClean="0"/>
              <a:t> </a:t>
            </a:r>
            <a:r>
              <a:rPr lang="tr-TR" sz="1600" dirty="0" err="1" smtClean="0"/>
              <a:t>potential</a:t>
            </a:r>
            <a:r>
              <a:rPr lang="tr-TR" sz="1600" dirty="0" smtClean="0"/>
              <a:t> </a:t>
            </a:r>
            <a:r>
              <a:rPr lang="tr-TR" sz="1600" dirty="0" err="1" smtClean="0"/>
              <a:t>users</a:t>
            </a:r>
            <a:r>
              <a:rPr lang="tr-TR" sz="1600" dirty="0" smtClean="0"/>
              <a:t>. </a:t>
            </a:r>
          </a:p>
          <a:p>
            <a:pPr>
              <a:buNone/>
            </a:pPr>
            <a:r>
              <a:rPr lang="tr-TR" sz="1600" dirty="0" smtClean="0"/>
              <a:t>4. </a:t>
            </a:r>
            <a:r>
              <a:rPr lang="tr-TR" sz="1600" dirty="0" err="1" smtClean="0"/>
              <a:t>In</a:t>
            </a:r>
            <a:r>
              <a:rPr lang="tr-TR" sz="1600" dirty="0" smtClean="0"/>
              <a:t> </a:t>
            </a:r>
            <a:r>
              <a:rPr lang="tr-TR" sz="1600" dirty="0" err="1" smtClean="0"/>
              <a:t>order</a:t>
            </a:r>
            <a:r>
              <a:rPr lang="tr-TR" sz="1600" dirty="0" smtClean="0"/>
              <a:t> </a:t>
            </a:r>
            <a:r>
              <a:rPr lang="tr-TR" sz="1600" dirty="0" err="1" smtClean="0"/>
              <a:t>for</a:t>
            </a:r>
            <a:r>
              <a:rPr lang="tr-TR" sz="1600" dirty="0" smtClean="0"/>
              <a:t> </a:t>
            </a:r>
            <a:r>
              <a:rPr lang="tr-TR" sz="1600" dirty="0" err="1" smtClean="0"/>
              <a:t>SMEs</a:t>
            </a:r>
            <a:r>
              <a:rPr lang="tr-TR" sz="1600" dirty="0" smtClean="0"/>
              <a:t> </a:t>
            </a:r>
            <a:r>
              <a:rPr lang="tr-TR" sz="1600" dirty="0" err="1" smtClean="0"/>
              <a:t>and</a:t>
            </a:r>
            <a:r>
              <a:rPr lang="tr-TR" sz="1600" dirty="0" smtClean="0"/>
              <a:t> </a:t>
            </a:r>
            <a:r>
              <a:rPr lang="tr-TR" sz="1600" dirty="0" err="1" smtClean="0"/>
              <a:t>developing</a:t>
            </a:r>
            <a:r>
              <a:rPr lang="tr-TR" sz="1600" dirty="0" smtClean="0"/>
              <a:t> </a:t>
            </a:r>
            <a:r>
              <a:rPr lang="tr-TR" sz="1600" dirty="0" err="1" smtClean="0"/>
              <a:t>countries</a:t>
            </a:r>
            <a:r>
              <a:rPr lang="tr-TR" sz="1600" dirty="0" smtClean="0"/>
              <a:t> </a:t>
            </a:r>
            <a:r>
              <a:rPr lang="tr-TR" sz="1600" dirty="0" err="1" smtClean="0"/>
              <a:t>to</a:t>
            </a:r>
            <a:r>
              <a:rPr lang="tr-TR" sz="1600" dirty="0" smtClean="0"/>
              <a:t> </a:t>
            </a:r>
            <a:r>
              <a:rPr lang="tr-TR" sz="1600" dirty="0" err="1" smtClean="0"/>
              <a:t>apply</a:t>
            </a:r>
            <a:r>
              <a:rPr lang="tr-TR" sz="1600" dirty="0" smtClean="0"/>
              <a:t> </a:t>
            </a:r>
            <a:r>
              <a:rPr lang="tr-TR" sz="1600" dirty="0" err="1" smtClean="0"/>
              <a:t>the</a:t>
            </a:r>
            <a:r>
              <a:rPr lang="tr-TR" sz="1600" dirty="0" smtClean="0"/>
              <a:t> </a:t>
            </a:r>
            <a:r>
              <a:rPr lang="tr-TR" sz="1600" dirty="0" err="1" smtClean="0"/>
              <a:t>standards</a:t>
            </a:r>
            <a:r>
              <a:rPr lang="tr-TR" sz="1600" dirty="0" smtClean="0"/>
              <a:t>, </a:t>
            </a:r>
            <a:r>
              <a:rPr lang="tr-TR" sz="1600" dirty="0" err="1" smtClean="0"/>
              <a:t>practical</a:t>
            </a:r>
            <a:r>
              <a:rPr lang="tr-TR" sz="1600" dirty="0" smtClean="0"/>
              <a:t> </a:t>
            </a:r>
            <a:r>
              <a:rPr lang="tr-TR" sz="1600" dirty="0" err="1" smtClean="0"/>
              <a:t>and</a:t>
            </a:r>
            <a:r>
              <a:rPr lang="tr-TR" sz="1600" dirty="0" smtClean="0"/>
              <a:t> </a:t>
            </a:r>
            <a:r>
              <a:rPr lang="tr-TR" sz="1600" dirty="0" err="1" smtClean="0"/>
              <a:t>informative</a:t>
            </a:r>
            <a:r>
              <a:rPr lang="tr-TR" sz="1600" dirty="0" smtClean="0"/>
              <a:t> </a:t>
            </a:r>
            <a:r>
              <a:rPr lang="tr-TR" sz="1600" dirty="0" err="1" smtClean="0"/>
              <a:t>tools</a:t>
            </a:r>
            <a:r>
              <a:rPr lang="tr-TR" sz="1600" dirty="0" smtClean="0"/>
              <a:t> </a:t>
            </a:r>
            <a:r>
              <a:rPr lang="tr-TR" sz="1600" dirty="0" err="1" smtClean="0"/>
              <a:t>must</a:t>
            </a:r>
            <a:r>
              <a:rPr lang="tr-TR" sz="1600" dirty="0" smtClean="0"/>
              <a:t> be </a:t>
            </a:r>
            <a:r>
              <a:rPr lang="tr-TR" sz="1600" dirty="0" err="1" smtClean="0"/>
              <a:t>elaborated</a:t>
            </a:r>
            <a:r>
              <a:rPr lang="tr-TR" sz="1600" dirty="0" smtClean="0"/>
              <a:t> as ISO </a:t>
            </a:r>
            <a:r>
              <a:rPr lang="tr-TR" sz="1600" dirty="0" err="1" smtClean="0"/>
              <a:t>documents</a:t>
            </a:r>
            <a:r>
              <a:rPr lang="tr-TR" sz="1600" dirty="0" smtClean="0"/>
              <a:t>. </a:t>
            </a:r>
          </a:p>
          <a:p>
            <a:pPr>
              <a:buNone/>
            </a:pPr>
            <a:r>
              <a:rPr lang="tr-TR" sz="1600" dirty="0" smtClean="0"/>
              <a:t>5. </a:t>
            </a:r>
            <a:r>
              <a:rPr lang="tr-TR" sz="1600" dirty="0" err="1" smtClean="0"/>
              <a:t>All</a:t>
            </a:r>
            <a:r>
              <a:rPr lang="tr-TR" sz="1600" dirty="0" smtClean="0"/>
              <a:t> </a:t>
            </a:r>
            <a:r>
              <a:rPr lang="tr-TR" sz="1600" dirty="0" err="1" smtClean="0"/>
              <a:t>types</a:t>
            </a:r>
            <a:r>
              <a:rPr lang="tr-TR" sz="1600" dirty="0" smtClean="0"/>
              <a:t> of </a:t>
            </a:r>
            <a:r>
              <a:rPr lang="tr-TR" sz="1600" dirty="0" err="1" smtClean="0"/>
              <a:t>stakeholders</a:t>
            </a:r>
            <a:r>
              <a:rPr lang="tr-TR" sz="1600" dirty="0" smtClean="0"/>
              <a:t> </a:t>
            </a:r>
            <a:r>
              <a:rPr lang="tr-TR" sz="1600" dirty="0" err="1" smtClean="0"/>
              <a:t>from</a:t>
            </a:r>
            <a:r>
              <a:rPr lang="tr-TR" sz="1600" dirty="0" smtClean="0"/>
              <a:t> </a:t>
            </a:r>
            <a:r>
              <a:rPr lang="tr-TR" sz="1600" dirty="0" err="1" smtClean="0"/>
              <a:t>all</a:t>
            </a:r>
            <a:r>
              <a:rPr lang="tr-TR" sz="1600" dirty="0" smtClean="0"/>
              <a:t> </a:t>
            </a:r>
            <a:r>
              <a:rPr lang="tr-TR" sz="1600" dirty="0" err="1" smtClean="0"/>
              <a:t>regions</a:t>
            </a:r>
            <a:r>
              <a:rPr lang="tr-TR" sz="1600" dirty="0" smtClean="0"/>
              <a:t> </a:t>
            </a:r>
            <a:r>
              <a:rPr lang="tr-TR" sz="1600" dirty="0" err="1" smtClean="0"/>
              <a:t>are</a:t>
            </a:r>
            <a:r>
              <a:rPr lang="tr-TR" sz="1600" dirty="0" smtClean="0"/>
              <a:t> </a:t>
            </a:r>
            <a:r>
              <a:rPr lang="tr-TR" sz="1600" dirty="0" err="1" smtClean="0"/>
              <a:t>to</a:t>
            </a:r>
            <a:r>
              <a:rPr lang="tr-TR" sz="1600" dirty="0" smtClean="0"/>
              <a:t> be </a:t>
            </a:r>
            <a:r>
              <a:rPr lang="tr-TR" sz="1600" dirty="0" err="1" smtClean="0"/>
              <a:t>represented</a:t>
            </a:r>
            <a:r>
              <a:rPr lang="tr-TR" sz="1600" dirty="0" smtClean="0"/>
              <a:t> in </a:t>
            </a:r>
            <a:r>
              <a:rPr lang="tr-TR" sz="1600" dirty="0" err="1" smtClean="0"/>
              <a:t>the</a:t>
            </a:r>
            <a:r>
              <a:rPr lang="tr-TR" sz="1600" dirty="0" smtClean="0"/>
              <a:t> </a:t>
            </a:r>
            <a:r>
              <a:rPr lang="tr-TR" sz="1600" dirty="0" err="1" smtClean="0"/>
              <a:t>work</a:t>
            </a:r>
            <a:r>
              <a:rPr lang="tr-TR" sz="1600" dirty="0" smtClean="0"/>
              <a:t> of ISO/TC 34/SC 3  </a:t>
            </a:r>
            <a:r>
              <a:rPr lang="tr-TR" sz="1600" dirty="0" err="1" smtClean="0"/>
              <a:t>to</a:t>
            </a:r>
            <a:r>
              <a:rPr lang="tr-TR" sz="1600" dirty="0" smtClean="0"/>
              <a:t> </a:t>
            </a:r>
            <a:r>
              <a:rPr lang="tr-TR" sz="1600" dirty="0" err="1" smtClean="0"/>
              <a:t>the</a:t>
            </a:r>
            <a:r>
              <a:rPr lang="tr-TR" sz="1600" dirty="0" smtClean="0"/>
              <a:t> </a:t>
            </a:r>
            <a:r>
              <a:rPr lang="tr-TR" sz="1600" dirty="0" err="1" smtClean="0"/>
              <a:t>extent</a:t>
            </a:r>
            <a:r>
              <a:rPr lang="tr-TR" sz="1600" dirty="0" smtClean="0"/>
              <a:t> </a:t>
            </a:r>
            <a:r>
              <a:rPr lang="tr-TR" sz="1600" dirty="0" err="1" smtClean="0"/>
              <a:t>possible</a:t>
            </a:r>
            <a:r>
              <a:rPr lang="tr-TR" sz="1600" dirty="0" smtClean="0"/>
              <a:t>. </a:t>
            </a:r>
          </a:p>
          <a:p>
            <a:pPr>
              <a:buNone/>
            </a:pPr>
            <a:r>
              <a:rPr lang="tr-TR" sz="1600" dirty="0" smtClean="0"/>
              <a:t>6-</a:t>
            </a:r>
            <a:r>
              <a:rPr lang="tr-TR" sz="1600" dirty="0" err="1" smtClean="0"/>
              <a:t>To</a:t>
            </a:r>
            <a:r>
              <a:rPr lang="tr-TR" sz="1600" dirty="0" smtClean="0"/>
              <a:t> </a:t>
            </a:r>
            <a:r>
              <a:rPr lang="tr-TR" sz="1600" dirty="0" err="1" smtClean="0"/>
              <a:t>provide</a:t>
            </a:r>
            <a:r>
              <a:rPr lang="tr-TR" sz="1600" dirty="0" smtClean="0"/>
              <a:t> </a:t>
            </a:r>
            <a:r>
              <a:rPr lang="tr-TR" sz="1600" dirty="0" err="1" smtClean="0"/>
              <a:t>validated</a:t>
            </a:r>
            <a:r>
              <a:rPr lang="tr-TR" sz="1600" dirty="0" smtClean="0"/>
              <a:t> </a:t>
            </a:r>
            <a:r>
              <a:rPr lang="tr-TR" sz="1600" dirty="0" err="1" smtClean="0"/>
              <a:t>methods</a:t>
            </a:r>
            <a:r>
              <a:rPr lang="tr-TR" sz="1600" dirty="0" smtClean="0"/>
              <a:t> </a:t>
            </a:r>
            <a:r>
              <a:rPr lang="tr-TR" sz="1600" dirty="0" err="1" smtClean="0"/>
              <a:t>and</a:t>
            </a:r>
            <a:r>
              <a:rPr lang="tr-TR" sz="1600" dirty="0" smtClean="0"/>
              <a:t> </a:t>
            </a:r>
            <a:r>
              <a:rPr lang="tr-TR" sz="1600" dirty="0" err="1" smtClean="0"/>
              <a:t>analysis</a:t>
            </a:r>
            <a:r>
              <a:rPr lang="tr-TR" sz="1600" dirty="0" smtClean="0"/>
              <a:t> </a:t>
            </a:r>
            <a:r>
              <a:rPr lang="tr-TR" sz="1600" dirty="0" err="1" smtClean="0"/>
              <a:t>for</a:t>
            </a:r>
            <a:r>
              <a:rPr lang="tr-TR" sz="1600" dirty="0" smtClean="0"/>
              <a:t> </a:t>
            </a:r>
            <a:r>
              <a:rPr lang="tr-TR" sz="1600" dirty="0" err="1" smtClean="0"/>
              <a:t>fruit</a:t>
            </a:r>
            <a:r>
              <a:rPr lang="tr-TR" sz="1600" dirty="0" smtClean="0"/>
              <a:t>, </a:t>
            </a:r>
            <a:r>
              <a:rPr lang="tr-TR" sz="1600" dirty="0" err="1" smtClean="0"/>
              <a:t>vegetable</a:t>
            </a:r>
            <a:r>
              <a:rPr lang="tr-TR" sz="1600" dirty="0" smtClean="0"/>
              <a:t> </a:t>
            </a:r>
            <a:r>
              <a:rPr lang="tr-TR" sz="1600" dirty="0" err="1" smtClean="0"/>
              <a:t>and</a:t>
            </a:r>
            <a:r>
              <a:rPr lang="tr-TR" sz="1600" dirty="0" smtClean="0"/>
              <a:t> </a:t>
            </a:r>
            <a:r>
              <a:rPr lang="tr-TR" sz="1600" dirty="0" err="1" smtClean="0"/>
              <a:t>their</a:t>
            </a:r>
            <a:r>
              <a:rPr lang="tr-TR" sz="1600" dirty="0" smtClean="0"/>
              <a:t> </a:t>
            </a:r>
            <a:r>
              <a:rPr lang="tr-TR" sz="1600" dirty="0" err="1" smtClean="0"/>
              <a:t>derived</a:t>
            </a:r>
            <a:r>
              <a:rPr lang="tr-TR" sz="1600" dirty="0" smtClean="0"/>
              <a:t> </a:t>
            </a:r>
            <a:r>
              <a:rPr lang="tr-TR" sz="1600" dirty="0" err="1" smtClean="0"/>
              <a:t>products</a:t>
            </a:r>
            <a:r>
              <a:rPr lang="tr-TR" sz="1600" dirty="0" smtClean="0"/>
              <a:t> </a:t>
            </a:r>
          </a:p>
          <a:p>
            <a:pPr>
              <a:buNone/>
            </a:pPr>
            <a:r>
              <a:rPr lang="tr-TR" sz="1600" dirty="0" smtClean="0"/>
              <a:t>7-</a:t>
            </a:r>
            <a:r>
              <a:rPr lang="tr-TR" sz="1600" dirty="0" err="1" smtClean="0"/>
              <a:t>To</a:t>
            </a:r>
            <a:r>
              <a:rPr lang="tr-TR" sz="1600" dirty="0" smtClean="0"/>
              <a:t> </a:t>
            </a:r>
            <a:r>
              <a:rPr lang="tr-TR" sz="1600" dirty="0" err="1" smtClean="0"/>
              <a:t>facilitate</a:t>
            </a:r>
            <a:r>
              <a:rPr lang="tr-TR" sz="1600" dirty="0" smtClean="0"/>
              <a:t> </a:t>
            </a:r>
            <a:r>
              <a:rPr lang="tr-TR" sz="1600" dirty="0" err="1" smtClean="0"/>
              <a:t>international</a:t>
            </a:r>
            <a:r>
              <a:rPr lang="tr-TR" sz="1600" dirty="0" smtClean="0"/>
              <a:t> </a:t>
            </a:r>
            <a:r>
              <a:rPr lang="tr-TR" sz="1600" dirty="0" err="1" smtClean="0"/>
              <a:t>trade</a:t>
            </a:r>
            <a:r>
              <a:rPr lang="tr-TR" sz="1600" dirty="0" smtClean="0"/>
              <a:t> of  </a:t>
            </a:r>
            <a:r>
              <a:rPr lang="tr-TR" sz="1600" dirty="0" err="1" smtClean="0"/>
              <a:t>fruit</a:t>
            </a:r>
            <a:r>
              <a:rPr lang="tr-TR" sz="1600" dirty="0" smtClean="0"/>
              <a:t> </a:t>
            </a:r>
            <a:r>
              <a:rPr lang="tr-TR" sz="1600" dirty="0" err="1" smtClean="0"/>
              <a:t>and</a:t>
            </a:r>
            <a:r>
              <a:rPr lang="tr-TR" sz="1600" dirty="0" smtClean="0"/>
              <a:t> </a:t>
            </a:r>
            <a:r>
              <a:rPr lang="tr-TR" sz="1600" dirty="0" err="1" smtClean="0"/>
              <a:t>vegetable</a:t>
            </a:r>
            <a:r>
              <a:rPr lang="tr-TR" sz="1600" dirty="0" smtClean="0"/>
              <a:t> </a:t>
            </a:r>
            <a:r>
              <a:rPr lang="tr-TR" sz="1600" dirty="0" err="1" smtClean="0"/>
              <a:t>products</a:t>
            </a:r>
            <a:r>
              <a:rPr lang="tr-TR" sz="1600" dirty="0" smtClean="0"/>
              <a:t> </a:t>
            </a:r>
          </a:p>
          <a:p>
            <a:pPr>
              <a:buNone/>
            </a:pPr>
            <a:r>
              <a:rPr lang="tr-TR" sz="1600" dirty="0" smtClean="0"/>
              <a:t>8-</a:t>
            </a:r>
            <a:r>
              <a:rPr lang="tr-TR" sz="1600" dirty="0" err="1" smtClean="0"/>
              <a:t>To</a:t>
            </a:r>
            <a:r>
              <a:rPr lang="tr-TR" sz="1600" dirty="0" smtClean="0"/>
              <a:t> </a:t>
            </a:r>
            <a:r>
              <a:rPr lang="tr-TR" sz="1600" dirty="0" err="1" smtClean="0"/>
              <a:t>satisfy</a:t>
            </a:r>
            <a:r>
              <a:rPr lang="tr-TR" sz="1600" dirty="0" smtClean="0"/>
              <a:t> </a:t>
            </a:r>
            <a:r>
              <a:rPr lang="tr-TR" sz="1600" dirty="0" err="1" smtClean="0"/>
              <a:t>consumers</a:t>
            </a:r>
            <a:r>
              <a:rPr lang="tr-TR" sz="1600" dirty="0" smtClean="0"/>
              <a:t>’ </a:t>
            </a:r>
            <a:r>
              <a:rPr lang="tr-TR" sz="1600" dirty="0" err="1" smtClean="0"/>
              <a:t>requirements</a:t>
            </a:r>
            <a:r>
              <a:rPr lang="tr-TR" sz="1600" dirty="0" smtClean="0"/>
              <a:t> </a:t>
            </a:r>
            <a:r>
              <a:rPr lang="tr-TR" sz="1600" dirty="0" err="1" smtClean="0"/>
              <a:t>from</a:t>
            </a:r>
            <a:r>
              <a:rPr lang="tr-TR" sz="1600" dirty="0" smtClean="0"/>
              <a:t> </a:t>
            </a:r>
            <a:r>
              <a:rPr lang="tr-TR" sz="1600" dirty="0" err="1" smtClean="0"/>
              <a:t>the</a:t>
            </a:r>
            <a:r>
              <a:rPr lang="tr-TR" sz="1600" dirty="0" smtClean="0"/>
              <a:t> </a:t>
            </a:r>
            <a:r>
              <a:rPr lang="tr-TR" sz="1600" dirty="0" err="1" smtClean="0"/>
              <a:t>point</a:t>
            </a:r>
            <a:r>
              <a:rPr lang="tr-TR" sz="1600" dirty="0" smtClean="0"/>
              <a:t> of </a:t>
            </a:r>
            <a:r>
              <a:rPr lang="tr-TR" sz="1600" dirty="0" err="1" smtClean="0"/>
              <a:t>view</a:t>
            </a:r>
            <a:r>
              <a:rPr lang="tr-TR" sz="1600" dirty="0" smtClean="0"/>
              <a:t> of </a:t>
            </a:r>
            <a:r>
              <a:rPr lang="tr-TR" sz="1600" dirty="0" err="1" smtClean="0"/>
              <a:t>human</a:t>
            </a:r>
            <a:r>
              <a:rPr lang="tr-TR" sz="1600" dirty="0" smtClean="0"/>
              <a:t> </a:t>
            </a:r>
            <a:r>
              <a:rPr lang="tr-TR" sz="1600" dirty="0" err="1" smtClean="0"/>
              <a:t>nutrition</a:t>
            </a:r>
            <a:r>
              <a:rPr lang="tr-TR" sz="1600" dirty="0" smtClean="0"/>
              <a:t> </a:t>
            </a:r>
          </a:p>
          <a:p>
            <a:pPr>
              <a:buNone/>
            </a:pPr>
            <a:r>
              <a:rPr lang="tr-TR" sz="1600" dirty="0" smtClean="0"/>
              <a:t>9-</a:t>
            </a:r>
            <a:r>
              <a:rPr lang="tr-TR" sz="1600" dirty="0" err="1" smtClean="0"/>
              <a:t>To</a:t>
            </a:r>
            <a:r>
              <a:rPr lang="tr-TR" sz="1600" dirty="0" smtClean="0"/>
              <a:t> </a:t>
            </a:r>
            <a:r>
              <a:rPr lang="tr-TR" sz="1600" dirty="0" err="1" smtClean="0"/>
              <a:t>provide</a:t>
            </a:r>
            <a:r>
              <a:rPr lang="tr-TR" sz="1600" dirty="0" smtClean="0"/>
              <a:t> </a:t>
            </a:r>
            <a:r>
              <a:rPr lang="tr-TR" sz="1600" dirty="0" err="1" smtClean="0"/>
              <a:t>guidance</a:t>
            </a:r>
            <a:r>
              <a:rPr lang="tr-TR" sz="1600" dirty="0" smtClean="0"/>
              <a:t> </a:t>
            </a:r>
            <a:r>
              <a:rPr lang="tr-TR" sz="1600" dirty="0" err="1" smtClean="0"/>
              <a:t>and</a:t>
            </a:r>
            <a:r>
              <a:rPr lang="tr-TR" sz="1600" dirty="0" smtClean="0"/>
              <a:t> </a:t>
            </a:r>
            <a:r>
              <a:rPr lang="tr-TR" sz="1600" dirty="0" err="1" smtClean="0"/>
              <a:t>common</a:t>
            </a:r>
            <a:r>
              <a:rPr lang="tr-TR" sz="1600" dirty="0" smtClean="0"/>
              <a:t> </a:t>
            </a:r>
            <a:r>
              <a:rPr lang="tr-TR" sz="1600" dirty="0" err="1" smtClean="0"/>
              <a:t>terminology</a:t>
            </a:r>
            <a:r>
              <a:rPr lang="tr-TR" sz="1600" dirty="0" smtClean="0"/>
              <a:t> </a:t>
            </a:r>
            <a:r>
              <a:rPr lang="tr-TR" sz="1600" dirty="0" err="1" smtClean="0"/>
              <a:t>for</a:t>
            </a:r>
            <a:r>
              <a:rPr lang="tr-TR" sz="1600" dirty="0" smtClean="0"/>
              <a:t> </a:t>
            </a:r>
            <a:r>
              <a:rPr lang="tr-TR" sz="1600" dirty="0" err="1" smtClean="0"/>
              <a:t>the</a:t>
            </a:r>
            <a:r>
              <a:rPr lang="tr-TR" sz="1600" dirty="0" smtClean="0"/>
              <a:t> </a:t>
            </a:r>
            <a:r>
              <a:rPr lang="tr-TR" sz="1600" dirty="0" err="1" smtClean="0"/>
              <a:t>fruit</a:t>
            </a:r>
            <a:r>
              <a:rPr lang="tr-TR" sz="1600" dirty="0" smtClean="0"/>
              <a:t> </a:t>
            </a:r>
            <a:r>
              <a:rPr lang="tr-TR" sz="1600" dirty="0" err="1" smtClean="0"/>
              <a:t>and</a:t>
            </a:r>
            <a:r>
              <a:rPr lang="tr-TR" sz="1600" dirty="0" smtClean="0"/>
              <a:t> </a:t>
            </a:r>
            <a:r>
              <a:rPr lang="tr-TR" sz="1600" dirty="0" err="1" smtClean="0"/>
              <a:t>vegetable</a:t>
            </a:r>
            <a:r>
              <a:rPr lang="tr-TR" sz="1600" dirty="0" smtClean="0"/>
              <a:t> </a:t>
            </a:r>
            <a:r>
              <a:rPr lang="tr-TR" sz="1600" dirty="0" err="1" smtClean="0"/>
              <a:t>products</a:t>
            </a:r>
            <a:r>
              <a:rPr lang="tr-TR" sz="1600" dirty="0" smtClean="0"/>
              <a:t> </a:t>
            </a:r>
          </a:p>
          <a:p>
            <a:pPr>
              <a:buNone/>
            </a:pPr>
            <a:r>
              <a:rPr lang="tr-TR" sz="1600" dirty="0" smtClean="0"/>
              <a:t>10-</a:t>
            </a:r>
            <a:r>
              <a:rPr lang="tr-TR" sz="1600" dirty="0" err="1" smtClean="0"/>
              <a:t>To</a:t>
            </a:r>
            <a:r>
              <a:rPr lang="tr-TR" sz="1600" dirty="0" smtClean="0"/>
              <a:t> </a:t>
            </a:r>
            <a:r>
              <a:rPr lang="tr-TR" sz="1600" dirty="0" err="1" smtClean="0"/>
              <a:t>work</a:t>
            </a:r>
            <a:r>
              <a:rPr lang="tr-TR" sz="1600" dirty="0" smtClean="0"/>
              <a:t> </a:t>
            </a:r>
            <a:r>
              <a:rPr lang="tr-TR" sz="1600" dirty="0" err="1" smtClean="0"/>
              <a:t>towards</a:t>
            </a:r>
            <a:r>
              <a:rPr lang="tr-TR" sz="1600" dirty="0" smtClean="0"/>
              <a:t> </a:t>
            </a:r>
            <a:r>
              <a:rPr lang="tr-TR" sz="1600" dirty="0" err="1" smtClean="0"/>
              <a:t>the</a:t>
            </a:r>
            <a:r>
              <a:rPr lang="tr-TR" sz="1600" dirty="0" smtClean="0"/>
              <a:t> </a:t>
            </a:r>
            <a:r>
              <a:rPr lang="tr-TR" sz="1600" dirty="0" err="1" smtClean="0"/>
              <a:t>goal</a:t>
            </a:r>
            <a:r>
              <a:rPr lang="tr-TR" sz="1600" dirty="0" smtClean="0"/>
              <a:t> of </a:t>
            </a:r>
            <a:r>
              <a:rPr lang="tr-TR" sz="1600" dirty="0" err="1" smtClean="0"/>
              <a:t>improving</a:t>
            </a:r>
            <a:r>
              <a:rPr lang="tr-TR" sz="1600" dirty="0" smtClean="0"/>
              <a:t> </a:t>
            </a:r>
            <a:r>
              <a:rPr lang="tr-TR" sz="1600" dirty="0" err="1" smtClean="0"/>
              <a:t>food</a:t>
            </a:r>
            <a:r>
              <a:rPr lang="tr-TR" sz="1600" dirty="0" smtClean="0"/>
              <a:t> </a:t>
            </a:r>
            <a:r>
              <a:rPr lang="tr-TR" sz="1600" dirty="0" err="1" smtClean="0"/>
              <a:t>quality</a:t>
            </a:r>
            <a:r>
              <a:rPr lang="tr-TR" sz="1600" dirty="0" smtClean="0"/>
              <a:t>  </a:t>
            </a:r>
            <a:r>
              <a:rPr lang="tr-TR" sz="1600" dirty="0" err="1" smtClean="0"/>
              <a:t>and</a:t>
            </a:r>
            <a:r>
              <a:rPr lang="tr-TR" sz="1600" dirty="0" smtClean="0"/>
              <a:t> </a:t>
            </a:r>
            <a:r>
              <a:rPr lang="tr-TR" sz="1600" dirty="0" err="1" smtClean="0"/>
              <a:t>safety</a:t>
            </a:r>
            <a:endParaRPr lang="tr-TR" sz="1600" dirty="0" smtClean="0"/>
          </a:p>
          <a:p>
            <a:pPr>
              <a:buNone/>
            </a:pPr>
            <a:r>
              <a:rPr lang="tr-TR" sz="1600" dirty="0" smtClean="0"/>
              <a:t>11-</a:t>
            </a:r>
            <a:r>
              <a:rPr lang="tr-TR" sz="1600" dirty="0" err="1" smtClean="0"/>
              <a:t>To</a:t>
            </a:r>
            <a:r>
              <a:rPr lang="tr-TR" sz="1600" dirty="0" smtClean="0"/>
              <a:t> </a:t>
            </a:r>
            <a:r>
              <a:rPr lang="tr-TR" sz="1600" dirty="0" err="1" smtClean="0"/>
              <a:t>development</a:t>
            </a:r>
            <a:r>
              <a:rPr lang="tr-TR" sz="1600" dirty="0" smtClean="0"/>
              <a:t> of </a:t>
            </a:r>
            <a:r>
              <a:rPr lang="tr-TR" sz="1600" dirty="0" err="1" smtClean="0"/>
              <a:t>standards</a:t>
            </a:r>
            <a:r>
              <a:rPr lang="tr-TR" sz="1600" dirty="0" smtClean="0"/>
              <a:t>  </a:t>
            </a:r>
            <a:r>
              <a:rPr lang="tr-TR" sz="1600" dirty="0" err="1" smtClean="0"/>
              <a:t>adopted</a:t>
            </a:r>
            <a:r>
              <a:rPr lang="tr-TR" sz="1600" dirty="0" smtClean="0"/>
              <a:t> </a:t>
            </a:r>
            <a:r>
              <a:rPr lang="tr-TR" sz="1600" dirty="0" err="1" smtClean="0"/>
              <a:t>by</a:t>
            </a:r>
            <a:r>
              <a:rPr lang="tr-TR" sz="1600" dirty="0" smtClean="0"/>
              <a:t> </a:t>
            </a:r>
            <a:r>
              <a:rPr lang="tr-TR" sz="1600" dirty="0" err="1" smtClean="0"/>
              <a:t>agro</a:t>
            </a:r>
            <a:r>
              <a:rPr lang="tr-TR" sz="1600" dirty="0" smtClean="0"/>
              <a:t>-</a:t>
            </a:r>
            <a:r>
              <a:rPr lang="tr-TR" sz="1600" dirty="0" err="1" smtClean="0"/>
              <a:t>food</a:t>
            </a:r>
            <a:r>
              <a:rPr lang="tr-TR" sz="1600" dirty="0" smtClean="0"/>
              <a:t> </a:t>
            </a:r>
            <a:r>
              <a:rPr lang="tr-TR" sz="1600" dirty="0" err="1" smtClean="0"/>
              <a:t>industries</a:t>
            </a:r>
            <a:r>
              <a:rPr lang="tr-TR" sz="1600" dirty="0" smtClean="0"/>
              <a:t>  </a:t>
            </a:r>
            <a:r>
              <a:rPr lang="tr-TR" sz="1600" dirty="0" err="1" smtClean="0"/>
              <a:t>worldwide</a:t>
            </a:r>
            <a:r>
              <a:rPr lang="tr-TR" sz="1600" dirty="0" smtClean="0"/>
              <a:t> in </a:t>
            </a:r>
            <a:r>
              <a:rPr lang="tr-TR" sz="1600" dirty="0" err="1" smtClean="0"/>
              <a:t>setting</a:t>
            </a:r>
            <a:r>
              <a:rPr lang="tr-TR" sz="1600" dirty="0" smtClean="0"/>
              <a:t> test </a:t>
            </a:r>
            <a:r>
              <a:rPr lang="tr-TR" sz="1600" dirty="0" err="1" smtClean="0"/>
              <a:t>methods</a:t>
            </a:r>
            <a:r>
              <a:rPr lang="tr-TR" sz="1600" dirty="0" smtClean="0"/>
              <a:t>, </a:t>
            </a:r>
            <a:r>
              <a:rPr lang="tr-TR" sz="1600" dirty="0" err="1" smtClean="0"/>
              <a:t>defining</a:t>
            </a:r>
            <a:r>
              <a:rPr lang="tr-TR" sz="1600" dirty="0" smtClean="0"/>
              <a:t> </a:t>
            </a:r>
            <a:r>
              <a:rPr lang="tr-TR" sz="1600" dirty="0" err="1" smtClean="0"/>
              <a:t>product</a:t>
            </a:r>
            <a:r>
              <a:rPr lang="tr-TR" sz="1600" dirty="0" smtClean="0"/>
              <a:t> </a:t>
            </a:r>
            <a:r>
              <a:rPr lang="tr-TR" sz="1600" dirty="0" err="1" smtClean="0"/>
              <a:t>specifications</a:t>
            </a:r>
            <a:r>
              <a:rPr lang="tr-TR" sz="1600" dirty="0" smtClean="0"/>
              <a:t> </a:t>
            </a:r>
            <a:r>
              <a:rPr lang="tr-TR" sz="1600" dirty="0" err="1" smtClean="0"/>
              <a:t>and</a:t>
            </a:r>
            <a:r>
              <a:rPr lang="tr-TR" sz="1600" dirty="0" smtClean="0"/>
              <a:t> </a:t>
            </a:r>
            <a:r>
              <a:rPr lang="tr-TR" sz="1600" dirty="0" err="1" smtClean="0"/>
              <a:t>providing</a:t>
            </a:r>
            <a:r>
              <a:rPr lang="tr-TR" sz="1600" dirty="0" smtClean="0"/>
              <a:t> </a:t>
            </a:r>
            <a:r>
              <a:rPr lang="tr-TR" sz="1600" dirty="0" err="1" smtClean="0"/>
              <a:t>technical</a:t>
            </a:r>
            <a:r>
              <a:rPr lang="tr-TR" sz="1600" dirty="0" smtClean="0"/>
              <a:t> </a:t>
            </a:r>
            <a:r>
              <a:rPr lang="tr-TR" sz="1600" dirty="0" err="1" smtClean="0"/>
              <a:t>standards</a:t>
            </a:r>
            <a:r>
              <a:rPr lang="tr-TR" sz="1600" dirty="0" smtClean="0"/>
              <a:t> </a:t>
            </a:r>
            <a:r>
              <a:rPr lang="tr-TR" sz="1600" dirty="0" err="1" smtClean="0"/>
              <a:t>to</a:t>
            </a:r>
            <a:r>
              <a:rPr lang="tr-TR" sz="1600" dirty="0" smtClean="0"/>
              <a:t> </a:t>
            </a:r>
            <a:r>
              <a:rPr lang="tr-TR" sz="1600" dirty="0" err="1" smtClean="0"/>
              <a:t>ensure</a:t>
            </a:r>
            <a:r>
              <a:rPr lang="tr-TR" sz="1600" dirty="0" smtClean="0"/>
              <a:t> </a:t>
            </a:r>
            <a:r>
              <a:rPr lang="tr-TR" sz="1600" dirty="0" err="1" smtClean="0"/>
              <a:t>that</a:t>
            </a:r>
            <a:r>
              <a:rPr lang="tr-TR" sz="1600" dirty="0" smtClean="0"/>
              <a:t> </a:t>
            </a:r>
            <a:r>
              <a:rPr lang="tr-TR" sz="1600" dirty="0" err="1" smtClean="0"/>
              <a:t>food</a:t>
            </a:r>
            <a:r>
              <a:rPr lang="tr-TR" sz="1600" dirty="0" smtClean="0"/>
              <a:t> </a:t>
            </a:r>
            <a:r>
              <a:rPr lang="tr-TR" sz="1600" dirty="0" err="1" smtClean="0"/>
              <a:t>products</a:t>
            </a:r>
            <a:r>
              <a:rPr lang="tr-TR" sz="1600" dirty="0" smtClean="0"/>
              <a:t> </a:t>
            </a:r>
            <a:r>
              <a:rPr lang="tr-TR" sz="1600" dirty="0" err="1" smtClean="0"/>
              <a:t>conform</a:t>
            </a:r>
            <a:r>
              <a:rPr lang="tr-TR" sz="1600" dirty="0" smtClean="0"/>
              <a:t> </a:t>
            </a:r>
            <a:r>
              <a:rPr lang="tr-TR" sz="1600" dirty="0" err="1" smtClean="0"/>
              <a:t>to</a:t>
            </a:r>
            <a:r>
              <a:rPr lang="tr-TR" sz="1600" dirty="0" smtClean="0"/>
              <a:t> </a:t>
            </a:r>
            <a:r>
              <a:rPr lang="tr-TR" sz="1600" dirty="0" err="1" smtClean="0"/>
              <a:t>acceptable</a:t>
            </a:r>
            <a:r>
              <a:rPr lang="tr-TR" sz="1600" dirty="0" smtClean="0"/>
              <a:t> </a:t>
            </a:r>
            <a:r>
              <a:rPr lang="tr-TR" sz="1600" dirty="0" err="1" smtClean="0"/>
              <a:t>levels</a:t>
            </a:r>
            <a:r>
              <a:rPr lang="tr-TR" sz="1600" dirty="0" smtClean="0"/>
              <a:t> </a:t>
            </a:r>
            <a:r>
              <a:rPr lang="tr-TR" sz="1600" dirty="0" err="1" smtClean="0"/>
              <a:t>for</a:t>
            </a:r>
            <a:r>
              <a:rPr lang="tr-TR" sz="1600" dirty="0" smtClean="0"/>
              <a:t> </a:t>
            </a:r>
            <a:r>
              <a:rPr lang="tr-TR" sz="1600" dirty="0" err="1" smtClean="0"/>
              <a:t>human</a:t>
            </a:r>
            <a:r>
              <a:rPr lang="tr-TR" sz="1600" dirty="0" smtClean="0"/>
              <a:t> </a:t>
            </a:r>
            <a:r>
              <a:rPr lang="tr-TR" sz="1600" dirty="0" err="1" smtClean="0"/>
              <a:t>health</a:t>
            </a:r>
            <a:r>
              <a:rPr lang="tr-TR" sz="1600" dirty="0" smtClean="0"/>
              <a:t> in </a:t>
            </a:r>
            <a:r>
              <a:rPr lang="tr-TR" sz="1600" dirty="0" err="1" smtClean="0"/>
              <a:t>the</a:t>
            </a:r>
            <a:r>
              <a:rPr lang="tr-TR" sz="1600" dirty="0" smtClean="0"/>
              <a:t> </a:t>
            </a:r>
            <a:r>
              <a:rPr lang="tr-TR" sz="1600" dirty="0" err="1" smtClean="0"/>
              <a:t>field</a:t>
            </a:r>
            <a:r>
              <a:rPr lang="tr-TR" sz="1600" dirty="0" smtClean="0"/>
              <a:t> of  </a:t>
            </a:r>
            <a:r>
              <a:rPr lang="tr-TR" sz="1600" dirty="0" err="1" smtClean="0"/>
              <a:t>fruit</a:t>
            </a:r>
            <a:r>
              <a:rPr lang="tr-TR" sz="1600" dirty="0" smtClean="0"/>
              <a:t>, </a:t>
            </a:r>
            <a:r>
              <a:rPr lang="tr-TR" sz="1600" dirty="0" err="1" smtClean="0"/>
              <a:t>vegetable</a:t>
            </a:r>
            <a:r>
              <a:rPr lang="tr-TR" sz="1600" dirty="0" smtClean="0"/>
              <a:t> </a:t>
            </a:r>
            <a:r>
              <a:rPr lang="tr-TR" sz="1600" dirty="0" err="1" smtClean="0"/>
              <a:t>and</a:t>
            </a:r>
            <a:r>
              <a:rPr lang="tr-TR" sz="1600" dirty="0" smtClean="0"/>
              <a:t> </a:t>
            </a:r>
            <a:r>
              <a:rPr lang="tr-TR" sz="1600" dirty="0" err="1" smtClean="0"/>
              <a:t>their</a:t>
            </a:r>
            <a:r>
              <a:rPr lang="tr-TR" sz="1600" dirty="0" smtClean="0"/>
              <a:t> </a:t>
            </a:r>
            <a:r>
              <a:rPr lang="tr-TR" sz="1600" dirty="0" err="1" smtClean="0"/>
              <a:t>derived</a:t>
            </a:r>
            <a:r>
              <a:rPr lang="tr-TR" sz="1600" dirty="0" smtClean="0"/>
              <a:t> </a:t>
            </a:r>
            <a:r>
              <a:rPr lang="tr-TR" sz="1600" dirty="0" err="1" smtClean="0"/>
              <a:t>products</a:t>
            </a:r>
            <a:r>
              <a:rPr lang="tr-TR" sz="1600" dirty="0" smtClean="0"/>
              <a:t>. </a:t>
            </a:r>
          </a:p>
          <a:p>
            <a:pPr>
              <a:buNone/>
            </a:pPr>
            <a:r>
              <a:rPr lang="tr-TR" sz="1600" dirty="0" smtClean="0"/>
              <a:t>  </a:t>
            </a:r>
            <a:r>
              <a:rPr lang="tr-TR" sz="1600" dirty="0" err="1" smtClean="0"/>
              <a:t>In</a:t>
            </a:r>
            <a:r>
              <a:rPr lang="tr-TR" sz="1600" dirty="0" smtClean="0"/>
              <a:t> </a:t>
            </a:r>
            <a:r>
              <a:rPr lang="tr-TR" sz="1600" dirty="0" err="1" smtClean="0"/>
              <a:t>summary</a:t>
            </a:r>
            <a:r>
              <a:rPr lang="tr-TR" sz="1600" dirty="0" smtClean="0"/>
              <a:t>, </a:t>
            </a:r>
            <a:r>
              <a:rPr lang="tr-TR" sz="1600" dirty="0" err="1" smtClean="0"/>
              <a:t>key</a:t>
            </a:r>
            <a:r>
              <a:rPr lang="tr-TR" sz="1600" dirty="0" smtClean="0"/>
              <a:t> </a:t>
            </a:r>
            <a:r>
              <a:rPr lang="tr-TR" sz="1600" dirty="0" err="1" smtClean="0"/>
              <a:t>objectives</a:t>
            </a:r>
            <a:r>
              <a:rPr lang="tr-TR" sz="1600" dirty="0" smtClean="0"/>
              <a:t> </a:t>
            </a:r>
            <a:r>
              <a:rPr lang="tr-TR" sz="1600" dirty="0" err="1" smtClean="0"/>
              <a:t>are</a:t>
            </a:r>
            <a:r>
              <a:rPr lang="tr-TR" sz="1600" dirty="0" smtClean="0"/>
              <a:t>: </a:t>
            </a:r>
            <a:r>
              <a:rPr lang="tr-TR" sz="1600" b="1" dirty="0" err="1" smtClean="0"/>
              <a:t>accessibility</a:t>
            </a:r>
            <a:r>
              <a:rPr lang="tr-TR" sz="1600" b="1" dirty="0" smtClean="0"/>
              <a:t>, </a:t>
            </a:r>
            <a:r>
              <a:rPr lang="tr-TR" sz="1600" b="1" dirty="0" err="1" smtClean="0"/>
              <a:t>applicability</a:t>
            </a:r>
            <a:r>
              <a:rPr lang="tr-TR" sz="1600" b="1" dirty="0" smtClean="0"/>
              <a:t>, </a:t>
            </a:r>
            <a:r>
              <a:rPr lang="tr-TR" sz="1600" b="1" dirty="0" err="1" smtClean="0"/>
              <a:t>involvement</a:t>
            </a:r>
            <a:r>
              <a:rPr lang="tr-TR" sz="1600" b="1" dirty="0" smtClean="0"/>
              <a:t>, </a:t>
            </a:r>
            <a:r>
              <a:rPr lang="tr-TR" sz="1600" b="1" dirty="0" err="1" smtClean="0"/>
              <a:t>transparency</a:t>
            </a:r>
            <a:r>
              <a:rPr lang="tr-TR" sz="1600" b="1" dirty="0" smtClean="0"/>
              <a:t> </a:t>
            </a:r>
            <a:r>
              <a:rPr lang="tr-TR" sz="1600" b="1" dirty="0" err="1" smtClean="0"/>
              <a:t>and</a:t>
            </a:r>
            <a:r>
              <a:rPr lang="tr-TR" sz="1600" b="1" dirty="0" smtClean="0"/>
              <a:t> </a:t>
            </a:r>
            <a:r>
              <a:rPr lang="tr-TR" sz="1600" b="1" dirty="0" err="1" smtClean="0"/>
              <a:t>dynamic</a:t>
            </a:r>
            <a:r>
              <a:rPr lang="tr-TR" sz="1600" b="1" dirty="0" smtClean="0"/>
              <a:t> </a:t>
            </a:r>
            <a:r>
              <a:rPr lang="tr-TR" sz="1600" b="1" dirty="0" err="1" smtClean="0"/>
              <a:t>response</a:t>
            </a:r>
            <a:r>
              <a:rPr lang="tr-TR" sz="1600" b="1" dirty="0" smtClean="0"/>
              <a:t> </a:t>
            </a:r>
            <a:r>
              <a:rPr lang="tr-TR" sz="1600" b="1" dirty="0" err="1" smtClean="0"/>
              <a:t>to</a:t>
            </a:r>
            <a:r>
              <a:rPr lang="tr-TR" sz="1600" b="1" dirty="0" smtClean="0"/>
              <a:t> market </a:t>
            </a:r>
            <a:r>
              <a:rPr lang="tr-TR" sz="1600" b="1" dirty="0" err="1" smtClean="0"/>
              <a:t>needs</a:t>
            </a:r>
            <a:r>
              <a:rPr lang="tr-TR" sz="1600" b="1" dirty="0" smtClean="0"/>
              <a:t>. </a:t>
            </a:r>
          </a:p>
          <a:p>
            <a:pPr>
              <a:buNone/>
            </a:pPr>
            <a:r>
              <a:rPr lang="tr-TR" sz="1600" b="1" dirty="0" smtClean="0"/>
              <a:t> </a:t>
            </a:r>
          </a:p>
          <a:p>
            <a:pPr>
              <a:buNone/>
            </a:pPr>
            <a:endParaRPr lang="tr-T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dirty="0" smtClean="0"/>
              <a:t> SC 3 </a:t>
            </a:r>
            <a:r>
              <a:rPr lang="tr-TR" dirty="0" err="1" smtClean="0"/>
              <a:t>wishes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be an </a:t>
            </a:r>
            <a:r>
              <a:rPr lang="tr-TR" dirty="0" err="1" smtClean="0"/>
              <a:t>effective</a:t>
            </a:r>
            <a:r>
              <a:rPr lang="tr-TR" dirty="0" smtClean="0"/>
              <a:t> </a:t>
            </a:r>
            <a:r>
              <a:rPr lang="tr-TR" dirty="0" err="1" smtClean="0"/>
              <a:t>structure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aim</a:t>
            </a:r>
            <a:r>
              <a:rPr lang="tr-TR" dirty="0" smtClean="0"/>
              <a:t> of </a:t>
            </a:r>
            <a:r>
              <a:rPr lang="tr-TR" dirty="0" err="1" smtClean="0"/>
              <a:t>making</a:t>
            </a:r>
            <a:r>
              <a:rPr lang="tr-TR" dirty="0" smtClean="0"/>
              <a:t> </a:t>
            </a:r>
            <a:r>
              <a:rPr lang="tr-TR" dirty="0" err="1" smtClean="0"/>
              <a:t>information</a:t>
            </a:r>
            <a:r>
              <a:rPr lang="tr-TR" dirty="0" smtClean="0"/>
              <a:t> </a:t>
            </a:r>
            <a:r>
              <a:rPr lang="tr-TR" dirty="0" err="1" smtClean="0"/>
              <a:t>about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standards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their</a:t>
            </a:r>
            <a:r>
              <a:rPr lang="tr-TR" dirty="0" smtClean="0"/>
              <a:t> </a:t>
            </a:r>
            <a:r>
              <a:rPr lang="tr-TR" dirty="0" err="1" smtClean="0"/>
              <a:t>application</a:t>
            </a:r>
            <a:r>
              <a:rPr lang="tr-TR" dirty="0" smtClean="0"/>
              <a:t> </a:t>
            </a:r>
            <a:r>
              <a:rPr lang="tr-TR" dirty="0" err="1" smtClean="0"/>
              <a:t>accessible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all</a:t>
            </a:r>
            <a:r>
              <a:rPr lang="tr-TR" dirty="0" smtClean="0"/>
              <a:t> </a:t>
            </a:r>
            <a:r>
              <a:rPr lang="tr-TR" dirty="0" err="1" smtClean="0"/>
              <a:t>potential</a:t>
            </a:r>
            <a:r>
              <a:rPr lang="tr-TR" dirty="0" smtClean="0"/>
              <a:t> </a:t>
            </a:r>
            <a:r>
              <a:rPr lang="tr-TR" dirty="0" err="1" smtClean="0"/>
              <a:t>users</a:t>
            </a:r>
            <a:r>
              <a:rPr lang="tr-TR" dirty="0" smtClean="0"/>
              <a:t> , </a:t>
            </a:r>
            <a:r>
              <a:rPr lang="tr-TR" dirty="0" err="1" smtClean="0"/>
              <a:t>especially</a:t>
            </a:r>
            <a:r>
              <a:rPr lang="tr-TR" dirty="0" smtClean="0"/>
              <a:t>  </a:t>
            </a:r>
            <a:r>
              <a:rPr lang="tr-TR" dirty="0" err="1" smtClean="0"/>
              <a:t>to</a:t>
            </a:r>
            <a:r>
              <a:rPr lang="tr-TR" dirty="0" smtClean="0"/>
              <a:t>  </a:t>
            </a:r>
            <a:r>
              <a:rPr lang="tr-TR" dirty="0" err="1" smtClean="0"/>
              <a:t>SME's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developing</a:t>
            </a:r>
            <a:r>
              <a:rPr lang="tr-TR" dirty="0" smtClean="0"/>
              <a:t> </a:t>
            </a:r>
            <a:r>
              <a:rPr lang="tr-TR" dirty="0" err="1" smtClean="0"/>
              <a:t>countries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standards</a:t>
            </a:r>
            <a:r>
              <a:rPr lang="tr-TR" dirty="0" smtClean="0"/>
              <a:t> in </a:t>
            </a:r>
            <a:r>
              <a:rPr lang="tr-TR" dirty="0" err="1" smtClean="0"/>
              <a:t>its</a:t>
            </a:r>
            <a:r>
              <a:rPr lang="tr-TR" dirty="0" smtClean="0"/>
              <a:t> </a:t>
            </a:r>
            <a:r>
              <a:rPr lang="tr-TR" dirty="0" err="1" smtClean="0"/>
              <a:t>field</a:t>
            </a:r>
            <a:r>
              <a:rPr lang="tr-TR" dirty="0" smtClean="0"/>
              <a:t>. </a:t>
            </a:r>
          </a:p>
          <a:p>
            <a:pPr>
              <a:buNone/>
            </a:pPr>
            <a:r>
              <a:rPr lang="tr-TR" dirty="0" smtClean="0"/>
              <a:t> </a:t>
            </a:r>
          </a:p>
          <a:p>
            <a:pPr>
              <a:buNone/>
            </a:pP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number</a:t>
            </a:r>
            <a:r>
              <a:rPr lang="tr-TR" dirty="0" smtClean="0"/>
              <a:t> of </a:t>
            </a:r>
            <a:r>
              <a:rPr lang="tr-TR" dirty="0" err="1" smtClean="0"/>
              <a:t>companies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food</a:t>
            </a:r>
            <a:r>
              <a:rPr lang="tr-TR" dirty="0" smtClean="0"/>
              <a:t> </a:t>
            </a:r>
            <a:r>
              <a:rPr lang="tr-TR" dirty="0" err="1" smtClean="0"/>
              <a:t>chain</a:t>
            </a:r>
            <a:r>
              <a:rPr lang="tr-TR" dirty="0" smtClean="0"/>
              <a:t> </a:t>
            </a:r>
            <a:r>
              <a:rPr lang="tr-TR" dirty="0" err="1" smtClean="0"/>
              <a:t>using</a:t>
            </a:r>
            <a:r>
              <a:rPr lang="tr-TR" dirty="0" smtClean="0"/>
              <a:t>  </a:t>
            </a:r>
            <a:r>
              <a:rPr lang="tr-TR" dirty="0" err="1" smtClean="0"/>
              <a:t>standards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certification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guidance</a:t>
            </a:r>
            <a:r>
              <a:rPr lang="tr-TR" dirty="0" smtClean="0"/>
              <a:t>  is </a:t>
            </a:r>
            <a:r>
              <a:rPr lang="tr-TR" dirty="0" err="1" smtClean="0"/>
              <a:t>rapidly</a:t>
            </a:r>
            <a:r>
              <a:rPr lang="tr-TR" dirty="0" smtClean="0"/>
              <a:t> </a:t>
            </a:r>
            <a:r>
              <a:rPr lang="tr-TR" dirty="0" err="1" smtClean="0"/>
              <a:t>increasing</a:t>
            </a:r>
            <a:r>
              <a:rPr lang="tr-TR" dirty="0" smtClean="0"/>
              <a:t>. </a:t>
            </a:r>
          </a:p>
          <a:p>
            <a:pPr>
              <a:buNone/>
            </a:pPr>
            <a:r>
              <a:rPr lang="tr-TR" dirty="0" smtClean="0"/>
              <a:t> </a:t>
            </a:r>
          </a:p>
          <a:p>
            <a:pPr>
              <a:buNone/>
            </a:pPr>
            <a:r>
              <a:rPr lang="tr-TR" dirty="0" smtClean="0"/>
              <a:t> </a:t>
            </a:r>
            <a:r>
              <a:rPr lang="en-US" dirty="0" smtClean="0"/>
              <a:t>Standardization in the field of food covers a broad context  from primary production  to consumption throughout </a:t>
            </a:r>
            <a:r>
              <a:rPr lang="en-US" b="1" dirty="0" smtClean="0"/>
              <a:t>Food Value Chain and Farming Process Stages</a:t>
            </a:r>
            <a:r>
              <a:rPr lang="en-US" dirty="0" smtClean="0"/>
              <a:t> and requires a strong cooperation among organizations working in the field of food</a:t>
            </a:r>
            <a:r>
              <a:rPr lang="tr-TR" dirty="0" smtClean="0"/>
              <a:t>.</a:t>
            </a:r>
            <a:r>
              <a:rPr lang="en-US" dirty="0" smtClean="0"/>
              <a:t> </a:t>
            </a:r>
            <a:r>
              <a:rPr lang="en-US" b="1" dirty="0" smtClean="0"/>
              <a:t> </a:t>
            </a:r>
            <a:r>
              <a:rPr lang="en-US" dirty="0" smtClean="0"/>
              <a:t>Scope of  SC 3 links them. </a:t>
            </a:r>
            <a:r>
              <a:rPr lang="tr-TR" dirty="0" err="1" smtClean="0"/>
              <a:t>Standards</a:t>
            </a:r>
            <a:r>
              <a:rPr lang="tr-TR" dirty="0" smtClean="0"/>
              <a:t> </a:t>
            </a:r>
            <a:r>
              <a:rPr lang="tr-TR" dirty="0" err="1" smtClean="0"/>
              <a:t>prepared</a:t>
            </a:r>
            <a:r>
              <a:rPr lang="tr-TR" dirty="0" smtClean="0"/>
              <a:t> </a:t>
            </a:r>
            <a:r>
              <a:rPr lang="tr-TR" dirty="0" err="1" smtClean="0"/>
              <a:t>under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responsibility</a:t>
            </a:r>
            <a:r>
              <a:rPr lang="tr-TR" dirty="0" smtClean="0"/>
              <a:t> of SC3 </a:t>
            </a:r>
            <a:r>
              <a:rPr lang="tr-TR" dirty="0" err="1" smtClean="0"/>
              <a:t>play</a:t>
            </a:r>
            <a:r>
              <a:rPr lang="tr-TR" dirty="0" smtClean="0"/>
              <a:t> </a:t>
            </a:r>
            <a:r>
              <a:rPr lang="tr-TR" dirty="0" err="1" smtClean="0"/>
              <a:t>very</a:t>
            </a:r>
            <a:r>
              <a:rPr lang="tr-TR" dirty="0" smtClean="0"/>
              <a:t> </a:t>
            </a:r>
            <a:r>
              <a:rPr lang="tr-TR" dirty="0" err="1" smtClean="0"/>
              <a:t>important</a:t>
            </a:r>
            <a:r>
              <a:rPr lang="tr-TR" dirty="0" smtClean="0"/>
              <a:t> role in </a:t>
            </a:r>
            <a:r>
              <a:rPr lang="tr-TR" dirty="0" err="1" smtClean="0"/>
              <a:t>trade</a:t>
            </a:r>
            <a:r>
              <a:rPr lang="tr-TR" dirty="0" smtClean="0"/>
              <a:t>, </a:t>
            </a:r>
            <a:r>
              <a:rPr lang="tr-TR" dirty="0" err="1" smtClean="0"/>
              <a:t>customer</a:t>
            </a:r>
            <a:r>
              <a:rPr lang="tr-TR" dirty="0" smtClean="0"/>
              <a:t> </a:t>
            </a:r>
            <a:r>
              <a:rPr lang="tr-TR" dirty="0" err="1" smtClean="0"/>
              <a:t>protection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food</a:t>
            </a:r>
            <a:r>
              <a:rPr lang="tr-TR" dirty="0" smtClean="0"/>
              <a:t> </a:t>
            </a:r>
            <a:r>
              <a:rPr lang="tr-TR" dirty="0" err="1" smtClean="0"/>
              <a:t>safety</a:t>
            </a:r>
            <a:r>
              <a:rPr lang="tr-TR" dirty="0" smtClean="0"/>
              <a:t>.  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132624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84784"/>
            <a:ext cx="8229600" cy="5040560"/>
          </a:xfrm>
        </p:spPr>
        <p:txBody>
          <a:bodyPr>
            <a:normAutofit fontScale="70000" lnSpcReduction="20000"/>
          </a:bodyPr>
          <a:lstStyle/>
          <a:p>
            <a:pPr algn="ctr">
              <a:lnSpc>
                <a:spcPct val="80000"/>
              </a:lnSpc>
              <a:buNone/>
            </a:pPr>
            <a:r>
              <a:rPr lang="tr-TR" sz="2800" b="1" dirty="0" smtClean="0"/>
              <a:t>PARTICIPATION </a:t>
            </a:r>
          </a:p>
          <a:p>
            <a:pPr algn="ctr">
              <a:buNone/>
            </a:pPr>
            <a:r>
              <a:rPr lang="tr-TR" sz="2800" b="1" dirty="0" err="1" smtClean="0"/>
              <a:t>Participating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Countries</a:t>
            </a:r>
            <a:r>
              <a:rPr lang="tr-TR" sz="2800" b="1" dirty="0" smtClean="0"/>
              <a:t> : </a:t>
            </a:r>
            <a:r>
              <a:rPr lang="tr-TR" sz="2800" b="1" dirty="0" smtClean="0"/>
              <a:t>23 </a:t>
            </a:r>
            <a:r>
              <a:rPr lang="tr-TR" sz="2800" b="1" dirty="0" smtClean="0"/>
              <a:t>P-</a:t>
            </a:r>
            <a:r>
              <a:rPr lang="tr-TR" sz="2800" b="1" dirty="0" err="1" smtClean="0"/>
              <a:t>Members</a:t>
            </a:r>
            <a:endParaRPr lang="tr-TR" sz="2800" b="1" dirty="0" smtClean="0"/>
          </a:p>
          <a:p>
            <a:pPr>
              <a:buNone/>
            </a:pPr>
            <a:r>
              <a:rPr lang="tr-TR" sz="3400" b="1" dirty="0" smtClean="0"/>
              <a:t>    </a:t>
            </a:r>
          </a:p>
          <a:p>
            <a:pPr>
              <a:buNone/>
            </a:pPr>
            <a:r>
              <a:rPr lang="tr-TR" sz="3400" b="1" dirty="0" smtClean="0"/>
              <a:t>    </a:t>
            </a:r>
            <a:r>
              <a:rPr lang="tr-TR" sz="3400" dirty="0" err="1" smtClean="0"/>
              <a:t>Albania</a:t>
            </a:r>
            <a:r>
              <a:rPr lang="tr-TR" sz="3400" dirty="0" smtClean="0"/>
              <a:t> (</a:t>
            </a:r>
            <a:r>
              <a:rPr lang="tr-TR" sz="3400" dirty="0" smtClean="0"/>
              <a:t>DPS) (</a:t>
            </a:r>
            <a:r>
              <a:rPr lang="tr-TR" sz="3400" dirty="0" err="1" smtClean="0"/>
              <a:t>Correspondent</a:t>
            </a:r>
            <a:r>
              <a:rPr lang="tr-TR" sz="3400" dirty="0" smtClean="0"/>
              <a:t> </a:t>
            </a:r>
            <a:r>
              <a:rPr lang="tr-TR" sz="3400" dirty="0" err="1" smtClean="0"/>
              <a:t>member</a:t>
            </a:r>
            <a:r>
              <a:rPr lang="tr-TR" sz="3400" smtClean="0"/>
              <a:t>), </a:t>
            </a:r>
            <a:r>
              <a:rPr lang="tr-TR" sz="3400" dirty="0" err="1" smtClean="0"/>
              <a:t>Armenia</a:t>
            </a:r>
            <a:r>
              <a:rPr lang="tr-TR" sz="3400" dirty="0" smtClean="0"/>
              <a:t> </a:t>
            </a:r>
            <a:r>
              <a:rPr lang="tr-TR" sz="3400" dirty="0" smtClean="0"/>
              <a:t>(SARM), </a:t>
            </a:r>
            <a:r>
              <a:rPr lang="tr-TR" sz="3400" dirty="0" err="1" smtClean="0"/>
              <a:t>Azerbaijan</a:t>
            </a:r>
            <a:r>
              <a:rPr lang="tr-TR" sz="3400" dirty="0" smtClean="0"/>
              <a:t> (AZSTAND), </a:t>
            </a:r>
            <a:r>
              <a:rPr lang="tr-TR" sz="3400" dirty="0" err="1" smtClean="0"/>
              <a:t>Botswana</a:t>
            </a:r>
            <a:r>
              <a:rPr lang="tr-TR" sz="3400" dirty="0" smtClean="0"/>
              <a:t> (BOBS),</a:t>
            </a:r>
            <a:r>
              <a:rPr lang="tr-TR" sz="3400" dirty="0" err="1" smtClean="0"/>
              <a:t>China</a:t>
            </a:r>
            <a:r>
              <a:rPr lang="tr-TR" sz="3400" dirty="0" smtClean="0"/>
              <a:t> (SAC),</a:t>
            </a:r>
            <a:r>
              <a:rPr lang="tr-TR" sz="3400" dirty="0" err="1" smtClean="0"/>
              <a:t>Dominican</a:t>
            </a:r>
            <a:r>
              <a:rPr lang="tr-TR" sz="3400" dirty="0" smtClean="0"/>
              <a:t> </a:t>
            </a:r>
            <a:r>
              <a:rPr lang="tr-TR" sz="3400" dirty="0" err="1" smtClean="0"/>
              <a:t>Republic</a:t>
            </a:r>
            <a:r>
              <a:rPr lang="tr-TR" sz="3400" dirty="0" smtClean="0"/>
              <a:t> (INDOCAL) (</a:t>
            </a:r>
            <a:r>
              <a:rPr lang="tr-TR" sz="3400" dirty="0" err="1" smtClean="0"/>
              <a:t>Correspondent</a:t>
            </a:r>
            <a:r>
              <a:rPr lang="tr-TR" sz="3400" dirty="0" smtClean="0"/>
              <a:t> </a:t>
            </a:r>
            <a:r>
              <a:rPr lang="tr-TR" sz="3400" dirty="0" err="1" smtClean="0"/>
              <a:t>member</a:t>
            </a:r>
            <a:r>
              <a:rPr lang="tr-TR" sz="3400" dirty="0" smtClean="0"/>
              <a:t>), </a:t>
            </a:r>
            <a:r>
              <a:rPr lang="tr-TR" sz="3400" dirty="0" err="1" smtClean="0"/>
              <a:t>India</a:t>
            </a:r>
            <a:r>
              <a:rPr lang="tr-TR" sz="3400" dirty="0" smtClean="0"/>
              <a:t> (BIS),Iran, </a:t>
            </a:r>
            <a:r>
              <a:rPr lang="tr-TR" sz="3400" dirty="0" err="1" smtClean="0"/>
              <a:t>Islamic</a:t>
            </a:r>
            <a:r>
              <a:rPr lang="tr-TR" sz="3400" dirty="0" smtClean="0"/>
              <a:t> </a:t>
            </a:r>
            <a:r>
              <a:rPr lang="tr-TR" sz="3400" dirty="0" err="1" smtClean="0"/>
              <a:t>Republic</a:t>
            </a:r>
            <a:r>
              <a:rPr lang="tr-TR" sz="3400" dirty="0" smtClean="0"/>
              <a:t> of (ISIRI),</a:t>
            </a:r>
            <a:r>
              <a:rPr lang="tr-TR" sz="3400" dirty="0" err="1" smtClean="0"/>
              <a:t>Jamaica</a:t>
            </a:r>
            <a:r>
              <a:rPr lang="tr-TR" sz="3400" dirty="0" smtClean="0"/>
              <a:t> (BSJ),</a:t>
            </a:r>
            <a:r>
              <a:rPr lang="tr-TR" sz="3400" dirty="0" err="1" smtClean="0"/>
              <a:t>Korea</a:t>
            </a:r>
            <a:r>
              <a:rPr lang="tr-TR" sz="3400" dirty="0" smtClean="0"/>
              <a:t>, </a:t>
            </a:r>
            <a:r>
              <a:rPr lang="tr-TR" sz="3400" dirty="0" err="1" smtClean="0"/>
              <a:t>Republic</a:t>
            </a:r>
            <a:r>
              <a:rPr lang="tr-TR" sz="3400" dirty="0" smtClean="0"/>
              <a:t> of (KATS),</a:t>
            </a:r>
            <a:r>
              <a:rPr lang="tr-TR" sz="3400" dirty="0" err="1" smtClean="0"/>
              <a:t>Mozambique</a:t>
            </a:r>
            <a:r>
              <a:rPr lang="tr-TR" sz="3400" dirty="0" smtClean="0"/>
              <a:t> (INNOQ) (</a:t>
            </a:r>
            <a:r>
              <a:rPr lang="tr-TR" sz="3400" dirty="0" err="1" smtClean="0"/>
              <a:t>Correspondent</a:t>
            </a:r>
            <a:r>
              <a:rPr lang="tr-TR" sz="3400" dirty="0" smtClean="0"/>
              <a:t> </a:t>
            </a:r>
            <a:r>
              <a:rPr lang="tr-TR" sz="3400" dirty="0" err="1" smtClean="0"/>
              <a:t>member</a:t>
            </a:r>
            <a:r>
              <a:rPr lang="tr-TR" sz="3400" dirty="0" smtClean="0"/>
              <a:t>),</a:t>
            </a:r>
            <a:r>
              <a:rPr lang="tr-TR" sz="3400" dirty="0" err="1" smtClean="0"/>
              <a:t>Namibia</a:t>
            </a:r>
            <a:r>
              <a:rPr lang="tr-TR" sz="3400" dirty="0" smtClean="0"/>
              <a:t> (NSI),</a:t>
            </a:r>
            <a:r>
              <a:rPr lang="tr-TR" sz="3400" dirty="0" err="1" smtClean="0"/>
              <a:t>Nigeria</a:t>
            </a:r>
            <a:r>
              <a:rPr lang="tr-TR" sz="3400" dirty="0" smtClean="0"/>
              <a:t> (SON), Pakistan (PSQCA), </a:t>
            </a:r>
            <a:r>
              <a:rPr lang="tr-TR" sz="3400" dirty="0" err="1" smtClean="0"/>
              <a:t>Philippines</a:t>
            </a:r>
            <a:r>
              <a:rPr lang="tr-TR" sz="3400" dirty="0" smtClean="0"/>
              <a:t> (BPS), </a:t>
            </a:r>
            <a:r>
              <a:rPr lang="tr-TR" sz="3400" dirty="0" err="1" smtClean="0"/>
              <a:t>Portugal</a:t>
            </a:r>
            <a:r>
              <a:rPr lang="tr-TR" sz="3400" dirty="0" smtClean="0"/>
              <a:t> (IPQ),</a:t>
            </a:r>
            <a:r>
              <a:rPr lang="tr-TR" sz="3400" dirty="0" err="1" smtClean="0"/>
              <a:t>Romania</a:t>
            </a:r>
            <a:r>
              <a:rPr lang="tr-TR" sz="3400" dirty="0" smtClean="0"/>
              <a:t> (ASRO),</a:t>
            </a:r>
            <a:r>
              <a:rPr lang="tr-TR" sz="3400" dirty="0" err="1" smtClean="0"/>
              <a:t>Russian</a:t>
            </a:r>
            <a:r>
              <a:rPr lang="tr-TR" sz="3400" dirty="0" smtClean="0"/>
              <a:t> </a:t>
            </a:r>
            <a:r>
              <a:rPr lang="tr-TR" sz="3400" dirty="0" err="1" smtClean="0"/>
              <a:t>Federation</a:t>
            </a:r>
            <a:r>
              <a:rPr lang="tr-TR" sz="3400" dirty="0" smtClean="0"/>
              <a:t> (GOST R),</a:t>
            </a:r>
            <a:r>
              <a:rPr lang="tr-TR" sz="3400" dirty="0" err="1" smtClean="0"/>
              <a:t>Rwanda</a:t>
            </a:r>
            <a:r>
              <a:rPr lang="tr-TR" sz="3400" dirty="0" smtClean="0"/>
              <a:t> (RBS),</a:t>
            </a:r>
            <a:r>
              <a:rPr lang="tr-TR" sz="3400" dirty="0" err="1" smtClean="0"/>
              <a:t>Serbia</a:t>
            </a:r>
            <a:r>
              <a:rPr lang="tr-TR" sz="3400" dirty="0" smtClean="0"/>
              <a:t> (ISS),Sri Lanka (SLSI),</a:t>
            </a:r>
            <a:r>
              <a:rPr lang="tr-TR" sz="3400" dirty="0" err="1" smtClean="0"/>
              <a:t>Tanzania</a:t>
            </a:r>
            <a:r>
              <a:rPr lang="tr-TR" sz="3400" dirty="0" smtClean="0"/>
              <a:t>, United </a:t>
            </a:r>
            <a:r>
              <a:rPr lang="tr-TR" sz="3400" dirty="0" err="1" smtClean="0"/>
              <a:t>Rep</a:t>
            </a:r>
            <a:r>
              <a:rPr lang="tr-TR" sz="3400" dirty="0" smtClean="0"/>
              <a:t>. of (TBS),</a:t>
            </a:r>
            <a:r>
              <a:rPr lang="tr-TR" sz="3400" dirty="0" err="1" smtClean="0"/>
              <a:t>Turkey</a:t>
            </a:r>
            <a:r>
              <a:rPr lang="tr-TR" sz="3400" dirty="0" smtClean="0"/>
              <a:t> (TSE) </a:t>
            </a:r>
          </a:p>
          <a:p>
            <a:pPr>
              <a:buNone/>
            </a:pPr>
            <a:endParaRPr lang="tr-TR" sz="2800" b="1" dirty="0" smtClean="0"/>
          </a:p>
          <a:p>
            <a:pPr>
              <a:buNone/>
            </a:pPr>
            <a:r>
              <a:rPr lang="tr-TR" sz="2800" b="1" dirty="0" smtClean="0"/>
              <a:t>   </a:t>
            </a:r>
          </a:p>
          <a:p>
            <a:pPr>
              <a:buNone/>
            </a:pPr>
            <a:endParaRPr lang="tr-TR" sz="2800" b="1" dirty="0" smtClean="0"/>
          </a:p>
          <a:p>
            <a:pPr>
              <a:buNone/>
            </a:pPr>
            <a:endParaRPr lang="tr-TR" sz="2800" b="1" dirty="0" smtClean="0"/>
          </a:p>
          <a:p>
            <a:pPr>
              <a:buNone/>
            </a:pPr>
            <a:endParaRPr lang="tr-TR" sz="2800" b="1" dirty="0" smtClean="0"/>
          </a:p>
          <a:p>
            <a:pPr>
              <a:buNone/>
            </a:pPr>
            <a:endParaRPr lang="tr-TR" sz="2800" b="1" dirty="0" smtClean="0"/>
          </a:p>
          <a:p>
            <a:pPr>
              <a:buNone/>
            </a:pPr>
            <a:endParaRPr lang="tr-TR" sz="2800" b="1" dirty="0" smtClean="0"/>
          </a:p>
          <a:p>
            <a:pPr>
              <a:buNone/>
            </a:pPr>
            <a:endParaRPr lang="tr-TR" sz="2800" b="1" dirty="0" smtClean="0"/>
          </a:p>
          <a:p>
            <a:pPr>
              <a:buNone/>
            </a:pPr>
            <a:endParaRPr lang="tr-TR" sz="2800" b="1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32624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608512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>
              <a:buNone/>
            </a:pPr>
            <a:r>
              <a:rPr lang="tr-TR" b="1" dirty="0" err="1" smtClean="0"/>
              <a:t>Observing</a:t>
            </a:r>
            <a:r>
              <a:rPr lang="tr-TR" b="1" dirty="0" smtClean="0"/>
              <a:t> </a:t>
            </a:r>
            <a:r>
              <a:rPr lang="tr-TR" b="1" dirty="0" err="1" smtClean="0"/>
              <a:t>Countries</a:t>
            </a:r>
            <a:r>
              <a:rPr lang="tr-TR" b="1" dirty="0" smtClean="0"/>
              <a:t>: 49 O-</a:t>
            </a:r>
            <a:r>
              <a:rPr lang="tr-TR" b="1" dirty="0" err="1" smtClean="0"/>
              <a:t>Members</a:t>
            </a:r>
            <a:r>
              <a:rPr lang="tr-TR" dirty="0" smtClean="0"/>
              <a:t> </a:t>
            </a:r>
          </a:p>
          <a:p>
            <a:pPr algn="ctr">
              <a:buNone/>
            </a:pPr>
            <a:r>
              <a:rPr lang="tr-TR" sz="1600" dirty="0" err="1" smtClean="0"/>
              <a:t>Argentina</a:t>
            </a:r>
            <a:r>
              <a:rPr lang="tr-TR" sz="1600" dirty="0" smtClean="0"/>
              <a:t> (IRAM),</a:t>
            </a:r>
            <a:r>
              <a:rPr lang="tr-TR" sz="1600" dirty="0" err="1" smtClean="0"/>
              <a:t>Belgium</a:t>
            </a:r>
            <a:r>
              <a:rPr lang="tr-TR" sz="1600" dirty="0" smtClean="0"/>
              <a:t> (NBN),</a:t>
            </a:r>
            <a:r>
              <a:rPr lang="tr-TR" sz="1600" dirty="0" err="1" smtClean="0"/>
              <a:t>Bhutan</a:t>
            </a:r>
            <a:r>
              <a:rPr lang="tr-TR" sz="1600" dirty="0" smtClean="0"/>
              <a:t> (BSB)(</a:t>
            </a:r>
            <a:r>
              <a:rPr lang="tr-TR" sz="1600" dirty="0" err="1" smtClean="0"/>
              <a:t>Correspondent</a:t>
            </a:r>
            <a:r>
              <a:rPr lang="tr-TR" sz="1600" dirty="0" smtClean="0"/>
              <a:t> </a:t>
            </a:r>
            <a:r>
              <a:rPr lang="tr-TR" sz="1600" dirty="0" err="1" smtClean="0"/>
              <a:t>member</a:t>
            </a:r>
            <a:r>
              <a:rPr lang="tr-TR" sz="1600" dirty="0" smtClean="0"/>
              <a:t>),</a:t>
            </a:r>
            <a:r>
              <a:rPr lang="tr-TR" sz="1600" dirty="0" err="1" smtClean="0"/>
              <a:t>Bosnia</a:t>
            </a:r>
            <a:r>
              <a:rPr lang="tr-TR" sz="1600" dirty="0" smtClean="0"/>
              <a:t> </a:t>
            </a:r>
            <a:r>
              <a:rPr lang="tr-TR" sz="1600" dirty="0" err="1" smtClean="0"/>
              <a:t>and</a:t>
            </a:r>
            <a:r>
              <a:rPr lang="tr-TR" sz="1600" dirty="0" smtClean="0"/>
              <a:t> </a:t>
            </a:r>
            <a:r>
              <a:rPr lang="tr-TR" sz="1600" dirty="0" err="1" smtClean="0"/>
              <a:t>Herzegovina</a:t>
            </a:r>
            <a:r>
              <a:rPr lang="tr-TR" sz="1600" dirty="0" smtClean="0"/>
              <a:t> (BAS),</a:t>
            </a:r>
            <a:r>
              <a:rPr lang="tr-TR" sz="1600" dirty="0" err="1" smtClean="0"/>
              <a:t>Bulgaria</a:t>
            </a:r>
            <a:r>
              <a:rPr lang="tr-TR" sz="1600" dirty="0" smtClean="0"/>
              <a:t> (BDS),</a:t>
            </a:r>
            <a:r>
              <a:rPr lang="tr-TR" sz="1600" dirty="0" err="1" smtClean="0"/>
              <a:t>Cambodia</a:t>
            </a:r>
            <a:r>
              <a:rPr lang="tr-TR" sz="1600" dirty="0" smtClean="0"/>
              <a:t> (ISC) (</a:t>
            </a:r>
            <a:r>
              <a:rPr lang="tr-TR" sz="1600" dirty="0" err="1" smtClean="0"/>
              <a:t>Correspondent</a:t>
            </a:r>
            <a:r>
              <a:rPr lang="tr-TR" sz="1600" dirty="0" smtClean="0"/>
              <a:t> </a:t>
            </a:r>
            <a:r>
              <a:rPr lang="tr-TR" sz="1600" dirty="0" err="1" smtClean="0"/>
              <a:t>member</a:t>
            </a:r>
            <a:r>
              <a:rPr lang="tr-TR" sz="1600" dirty="0" smtClean="0"/>
              <a:t>), </a:t>
            </a:r>
            <a:r>
              <a:rPr lang="tr-TR" sz="1600" dirty="0" err="1" smtClean="0"/>
              <a:t>Chile</a:t>
            </a:r>
            <a:r>
              <a:rPr lang="tr-TR" sz="1600" dirty="0" smtClean="0"/>
              <a:t> (INN),</a:t>
            </a:r>
            <a:r>
              <a:rPr lang="tr-TR" sz="1600" dirty="0" err="1" smtClean="0"/>
              <a:t>Colombia</a:t>
            </a:r>
            <a:r>
              <a:rPr lang="tr-TR" sz="1600" dirty="0" smtClean="0"/>
              <a:t> (ICONTEC), </a:t>
            </a:r>
            <a:r>
              <a:rPr lang="tr-TR" sz="1600" dirty="0" err="1" smtClean="0"/>
              <a:t>Croatia</a:t>
            </a:r>
            <a:r>
              <a:rPr lang="tr-TR" sz="1600" dirty="0" smtClean="0"/>
              <a:t> (HZN), </a:t>
            </a:r>
            <a:r>
              <a:rPr lang="tr-TR" sz="1600" dirty="0" err="1" smtClean="0"/>
              <a:t>Cuba</a:t>
            </a:r>
            <a:r>
              <a:rPr lang="tr-TR" sz="1600" dirty="0" smtClean="0"/>
              <a:t> (NC) ,</a:t>
            </a:r>
            <a:r>
              <a:rPr lang="tr-TR" sz="1600" dirty="0" err="1" smtClean="0"/>
              <a:t>Cyprus</a:t>
            </a:r>
            <a:r>
              <a:rPr lang="tr-TR" sz="1600" dirty="0" smtClean="0"/>
              <a:t> (CYS) ,</a:t>
            </a:r>
            <a:r>
              <a:rPr lang="tr-TR" sz="1600" dirty="0" err="1" smtClean="0"/>
              <a:t>Czech</a:t>
            </a:r>
            <a:r>
              <a:rPr lang="tr-TR" sz="1600" dirty="0" smtClean="0"/>
              <a:t> </a:t>
            </a:r>
            <a:r>
              <a:rPr lang="tr-TR" sz="1600" dirty="0" err="1" smtClean="0"/>
              <a:t>Republic</a:t>
            </a:r>
            <a:r>
              <a:rPr lang="tr-TR" sz="1600" dirty="0" smtClean="0"/>
              <a:t> (UNMZ),</a:t>
            </a:r>
            <a:r>
              <a:rPr lang="tr-TR" sz="1600" dirty="0" err="1" smtClean="0"/>
              <a:t>Côte</a:t>
            </a:r>
            <a:r>
              <a:rPr lang="tr-TR" sz="1600" dirty="0" smtClean="0"/>
              <a:t> </a:t>
            </a:r>
            <a:r>
              <a:rPr lang="tr-TR" sz="1600" dirty="0" err="1" smtClean="0"/>
              <a:t>d'Ivoire</a:t>
            </a:r>
            <a:r>
              <a:rPr lang="tr-TR" sz="1600" dirty="0" smtClean="0"/>
              <a:t> (CODINORM),</a:t>
            </a:r>
            <a:r>
              <a:rPr lang="tr-TR" sz="1600" dirty="0" err="1" smtClean="0"/>
              <a:t>Ecuador</a:t>
            </a:r>
            <a:r>
              <a:rPr lang="tr-TR" sz="1600" dirty="0" smtClean="0"/>
              <a:t> (INEN), </a:t>
            </a:r>
            <a:r>
              <a:rPr lang="tr-TR" sz="1600" dirty="0" err="1" smtClean="0"/>
              <a:t>Egypt</a:t>
            </a:r>
            <a:r>
              <a:rPr lang="tr-TR" sz="1600" dirty="0" smtClean="0"/>
              <a:t> (EOS),</a:t>
            </a:r>
            <a:r>
              <a:rPr lang="tr-TR" sz="1600" dirty="0" err="1" smtClean="0"/>
              <a:t>Estonia</a:t>
            </a:r>
            <a:r>
              <a:rPr lang="tr-TR" sz="1600" dirty="0" smtClean="0"/>
              <a:t> (EVS),</a:t>
            </a:r>
            <a:r>
              <a:rPr lang="tr-TR" sz="1600" dirty="0" err="1" smtClean="0"/>
              <a:t>Ethiopia</a:t>
            </a:r>
            <a:r>
              <a:rPr lang="tr-TR" sz="1600" dirty="0" smtClean="0"/>
              <a:t> (ESA), </a:t>
            </a:r>
            <a:r>
              <a:rPr lang="tr-TR" sz="1600" dirty="0" err="1" smtClean="0"/>
              <a:t>France</a:t>
            </a:r>
            <a:r>
              <a:rPr lang="tr-TR" sz="1600" dirty="0" smtClean="0"/>
              <a:t> (AFNOR),Georgia (GEOSTM) (</a:t>
            </a:r>
            <a:r>
              <a:rPr lang="tr-TR" sz="1600" dirty="0" err="1" smtClean="0"/>
              <a:t>Correspondent</a:t>
            </a:r>
            <a:r>
              <a:rPr lang="tr-TR" sz="1600" dirty="0" smtClean="0"/>
              <a:t> </a:t>
            </a:r>
            <a:r>
              <a:rPr lang="tr-TR" sz="1600" dirty="0" err="1" smtClean="0"/>
              <a:t>member</a:t>
            </a:r>
            <a:r>
              <a:rPr lang="tr-TR" sz="1600" dirty="0" smtClean="0"/>
              <a:t>), Hong Kong (ITCHKSAR) (</a:t>
            </a:r>
            <a:r>
              <a:rPr lang="tr-TR" sz="1600" dirty="0" err="1" smtClean="0"/>
              <a:t>Correspondent</a:t>
            </a:r>
            <a:r>
              <a:rPr lang="tr-TR" sz="1600" dirty="0" smtClean="0"/>
              <a:t> </a:t>
            </a:r>
            <a:r>
              <a:rPr lang="tr-TR" sz="1600" dirty="0" err="1" smtClean="0"/>
              <a:t>member</a:t>
            </a:r>
            <a:r>
              <a:rPr lang="tr-TR" sz="1600" dirty="0" smtClean="0"/>
              <a:t>),</a:t>
            </a:r>
            <a:r>
              <a:rPr lang="tr-TR" sz="1600" dirty="0" err="1" smtClean="0"/>
              <a:t>Hungary</a:t>
            </a:r>
            <a:r>
              <a:rPr lang="tr-TR" sz="1600" dirty="0" smtClean="0"/>
              <a:t> (MSZT), </a:t>
            </a:r>
            <a:r>
              <a:rPr lang="tr-TR" sz="1600" dirty="0" err="1" smtClean="0"/>
              <a:t>Indonesia</a:t>
            </a:r>
            <a:r>
              <a:rPr lang="tr-TR" sz="1600" dirty="0" smtClean="0"/>
              <a:t>(BSN),</a:t>
            </a:r>
            <a:r>
              <a:rPr lang="tr-TR" sz="1600" dirty="0" err="1" smtClean="0"/>
              <a:t>Ireland</a:t>
            </a:r>
            <a:r>
              <a:rPr lang="tr-TR" sz="1600" dirty="0" smtClean="0"/>
              <a:t> (NSAI),</a:t>
            </a:r>
            <a:r>
              <a:rPr lang="tr-TR" sz="1600" dirty="0" err="1" smtClean="0"/>
              <a:t>Italy</a:t>
            </a:r>
            <a:r>
              <a:rPr lang="tr-TR" sz="1600" dirty="0" smtClean="0"/>
              <a:t> (UNI),</a:t>
            </a:r>
            <a:r>
              <a:rPr lang="tr-TR" sz="1600" dirty="0" err="1" smtClean="0"/>
              <a:t>Japan</a:t>
            </a:r>
            <a:r>
              <a:rPr lang="tr-TR" sz="1600" dirty="0" smtClean="0"/>
              <a:t> (JISC),Kenya (KEBS) ,</a:t>
            </a:r>
            <a:r>
              <a:rPr lang="tr-TR" sz="1600" dirty="0" err="1" smtClean="0"/>
              <a:t>Korea</a:t>
            </a:r>
            <a:r>
              <a:rPr lang="tr-TR" sz="1600" dirty="0" smtClean="0"/>
              <a:t>, </a:t>
            </a:r>
            <a:r>
              <a:rPr lang="tr-TR" sz="1600" dirty="0" err="1" smtClean="0"/>
              <a:t>Democratic</a:t>
            </a:r>
            <a:r>
              <a:rPr lang="tr-TR" sz="1600" dirty="0" smtClean="0"/>
              <a:t> </a:t>
            </a:r>
            <a:r>
              <a:rPr lang="tr-TR" sz="1600" dirty="0" err="1" smtClean="0"/>
              <a:t>People's</a:t>
            </a:r>
            <a:r>
              <a:rPr lang="tr-TR" sz="1600" dirty="0" smtClean="0"/>
              <a:t> </a:t>
            </a:r>
            <a:r>
              <a:rPr lang="tr-TR" sz="1600" dirty="0" err="1" smtClean="0"/>
              <a:t>Republic</a:t>
            </a:r>
            <a:r>
              <a:rPr lang="tr-TR" sz="1600" dirty="0" smtClean="0"/>
              <a:t> of (CSK),</a:t>
            </a:r>
            <a:r>
              <a:rPr lang="tr-TR" sz="1600" dirty="0" err="1" smtClean="0"/>
              <a:t>Lithuania</a:t>
            </a:r>
            <a:r>
              <a:rPr lang="tr-TR" sz="1600" dirty="0" smtClean="0"/>
              <a:t> (LST),Malta (MCCAA), </a:t>
            </a:r>
            <a:r>
              <a:rPr lang="tr-TR" sz="1600" dirty="0" err="1" smtClean="0"/>
              <a:t>Mexico</a:t>
            </a:r>
            <a:r>
              <a:rPr lang="tr-TR" sz="1600" dirty="0" smtClean="0"/>
              <a:t> (DGN),</a:t>
            </a:r>
            <a:r>
              <a:rPr lang="tr-TR" sz="1600" dirty="0" err="1" smtClean="0"/>
              <a:t>Mongolia</a:t>
            </a:r>
            <a:r>
              <a:rPr lang="tr-TR" sz="1600" dirty="0" smtClean="0"/>
              <a:t> (MASM),</a:t>
            </a:r>
            <a:r>
              <a:rPr lang="tr-TR" sz="1600" dirty="0" err="1" smtClean="0"/>
              <a:t>Montenegro</a:t>
            </a:r>
            <a:r>
              <a:rPr lang="tr-TR" sz="1600" dirty="0" smtClean="0"/>
              <a:t> (ISME) (</a:t>
            </a:r>
            <a:r>
              <a:rPr lang="tr-TR" sz="1600" dirty="0" err="1" smtClean="0"/>
              <a:t>Correspondent</a:t>
            </a:r>
            <a:r>
              <a:rPr lang="tr-TR" sz="1600" dirty="0" smtClean="0"/>
              <a:t> </a:t>
            </a:r>
            <a:r>
              <a:rPr lang="tr-TR" sz="1600" dirty="0" err="1" smtClean="0"/>
              <a:t>member</a:t>
            </a:r>
            <a:r>
              <a:rPr lang="tr-TR" sz="1600" dirty="0" smtClean="0"/>
              <a:t>),</a:t>
            </a:r>
            <a:r>
              <a:rPr lang="tr-TR" sz="1600" dirty="0" err="1" smtClean="0"/>
              <a:t>Morocco</a:t>
            </a:r>
            <a:r>
              <a:rPr lang="tr-TR" sz="1600" dirty="0" smtClean="0"/>
              <a:t> (IMANOR) ,</a:t>
            </a:r>
            <a:r>
              <a:rPr lang="tr-TR" sz="1600" dirty="0" err="1" smtClean="0"/>
              <a:t>Myanmar</a:t>
            </a:r>
            <a:r>
              <a:rPr lang="tr-TR" sz="1600" dirty="0" smtClean="0"/>
              <a:t> (MSTRD) </a:t>
            </a:r>
            <a:r>
              <a:rPr lang="tr-TR" sz="1600" dirty="0" err="1" smtClean="0"/>
              <a:t>Correspondent</a:t>
            </a:r>
            <a:r>
              <a:rPr lang="tr-TR" sz="1600" dirty="0" smtClean="0"/>
              <a:t> </a:t>
            </a:r>
            <a:r>
              <a:rPr lang="tr-TR" sz="1600" dirty="0" err="1" smtClean="0"/>
              <a:t>member</a:t>
            </a:r>
            <a:r>
              <a:rPr lang="tr-TR" sz="1600" dirty="0" smtClean="0"/>
              <a:t>),</a:t>
            </a:r>
            <a:r>
              <a:rPr lang="tr-TR" sz="1600" dirty="0" err="1" smtClean="0"/>
              <a:t>Norway</a:t>
            </a:r>
            <a:r>
              <a:rPr lang="tr-TR" sz="1600" dirty="0" smtClean="0"/>
              <a:t> (SN) ,</a:t>
            </a:r>
            <a:r>
              <a:rPr lang="tr-TR" sz="1600" dirty="0" err="1" smtClean="0"/>
              <a:t>Poland</a:t>
            </a:r>
            <a:r>
              <a:rPr lang="tr-TR" sz="1600" dirty="0" smtClean="0"/>
              <a:t> (PKN), </a:t>
            </a:r>
            <a:r>
              <a:rPr lang="tr-TR" sz="1600" dirty="0" err="1" smtClean="0"/>
              <a:t>Saudi</a:t>
            </a:r>
            <a:r>
              <a:rPr lang="tr-TR" sz="1600" dirty="0" smtClean="0"/>
              <a:t> </a:t>
            </a:r>
            <a:r>
              <a:rPr lang="tr-TR" sz="1600" dirty="0" err="1" smtClean="0"/>
              <a:t>Arabia</a:t>
            </a:r>
            <a:r>
              <a:rPr lang="tr-TR" sz="1600" dirty="0" smtClean="0"/>
              <a:t> (SASO) , </a:t>
            </a:r>
            <a:r>
              <a:rPr lang="tr-TR" sz="1600" dirty="0" err="1" smtClean="0"/>
              <a:t>Slovakia</a:t>
            </a:r>
            <a:r>
              <a:rPr lang="tr-TR" sz="1600" dirty="0" smtClean="0"/>
              <a:t> (SOSMT), </a:t>
            </a:r>
            <a:r>
              <a:rPr lang="tr-TR" sz="1600" dirty="0" err="1" smtClean="0"/>
              <a:t>Slovenia</a:t>
            </a:r>
            <a:r>
              <a:rPr lang="tr-TR" sz="1600" dirty="0" smtClean="0"/>
              <a:t> (SIST), </a:t>
            </a:r>
            <a:r>
              <a:rPr lang="tr-TR" sz="1600" dirty="0" err="1" smtClean="0"/>
              <a:t>Spain</a:t>
            </a:r>
            <a:r>
              <a:rPr lang="tr-TR" sz="1600" dirty="0" smtClean="0"/>
              <a:t> (AENOR),</a:t>
            </a:r>
            <a:r>
              <a:rPr lang="tr-TR" sz="1600" dirty="0" err="1" smtClean="0"/>
              <a:t>Switzerland</a:t>
            </a:r>
            <a:r>
              <a:rPr lang="tr-TR" sz="1600" dirty="0" smtClean="0"/>
              <a:t> (SNV) ,</a:t>
            </a:r>
            <a:r>
              <a:rPr lang="tr-TR" sz="1600" dirty="0" err="1" smtClean="0"/>
              <a:t>Tajikistan</a:t>
            </a:r>
            <a:r>
              <a:rPr lang="tr-TR" sz="1600" dirty="0" smtClean="0"/>
              <a:t> (TJKSTN) (</a:t>
            </a:r>
            <a:r>
              <a:rPr lang="tr-TR" sz="1600" dirty="0" err="1" smtClean="0"/>
              <a:t>Correspondent</a:t>
            </a:r>
            <a:r>
              <a:rPr lang="tr-TR" sz="1600" dirty="0" smtClean="0"/>
              <a:t> </a:t>
            </a:r>
            <a:r>
              <a:rPr lang="tr-TR" sz="1600" dirty="0" err="1" smtClean="0"/>
              <a:t>member</a:t>
            </a:r>
            <a:r>
              <a:rPr lang="tr-TR" sz="1600" dirty="0" smtClean="0"/>
              <a:t>),</a:t>
            </a:r>
            <a:r>
              <a:rPr lang="tr-TR" sz="1600" dirty="0" err="1" smtClean="0"/>
              <a:t>Tanzania</a:t>
            </a:r>
            <a:r>
              <a:rPr lang="tr-TR" sz="1600" dirty="0" smtClean="0"/>
              <a:t>, United </a:t>
            </a:r>
            <a:r>
              <a:rPr lang="tr-TR" sz="1600" dirty="0" err="1" smtClean="0"/>
              <a:t>Republic</a:t>
            </a:r>
            <a:r>
              <a:rPr lang="tr-TR" sz="1600" dirty="0" smtClean="0"/>
              <a:t> of (TBS) ,</a:t>
            </a:r>
            <a:r>
              <a:rPr lang="tr-TR" sz="1600" dirty="0" err="1" smtClean="0"/>
              <a:t>Thailand</a:t>
            </a:r>
            <a:r>
              <a:rPr lang="tr-TR" sz="1600" dirty="0" smtClean="0"/>
              <a:t> (TISI) ,</a:t>
            </a:r>
            <a:r>
              <a:rPr lang="tr-TR" sz="1600" dirty="0" err="1" smtClean="0"/>
              <a:t>Trinidad</a:t>
            </a:r>
            <a:r>
              <a:rPr lang="tr-TR" sz="1600" dirty="0" smtClean="0"/>
              <a:t> </a:t>
            </a:r>
            <a:r>
              <a:rPr lang="tr-TR" sz="1600" dirty="0" err="1" smtClean="0"/>
              <a:t>and</a:t>
            </a:r>
            <a:r>
              <a:rPr lang="tr-TR" sz="1600" dirty="0" smtClean="0"/>
              <a:t> </a:t>
            </a:r>
            <a:r>
              <a:rPr lang="tr-TR" sz="1600" dirty="0" err="1" smtClean="0"/>
              <a:t>Tobago</a:t>
            </a:r>
            <a:r>
              <a:rPr lang="tr-TR" sz="1600" dirty="0" smtClean="0"/>
              <a:t> (TTBS),</a:t>
            </a:r>
            <a:r>
              <a:rPr lang="tr-TR" sz="1600" dirty="0" err="1" smtClean="0"/>
              <a:t>Ukraine</a:t>
            </a:r>
            <a:r>
              <a:rPr lang="tr-TR" sz="1600" dirty="0" smtClean="0"/>
              <a:t> (DTR),United </a:t>
            </a:r>
            <a:r>
              <a:rPr lang="tr-TR" sz="1600" dirty="0" err="1" smtClean="0"/>
              <a:t>Kingdom</a:t>
            </a:r>
            <a:r>
              <a:rPr lang="tr-TR" sz="1600" dirty="0" smtClean="0"/>
              <a:t> (BSI),Uruguay (UNIT),</a:t>
            </a:r>
            <a:r>
              <a:rPr lang="tr-TR" sz="1600" dirty="0" err="1" smtClean="0"/>
              <a:t>Viet</a:t>
            </a:r>
            <a:r>
              <a:rPr lang="tr-TR" sz="1600" dirty="0" smtClean="0"/>
              <a:t> Nam (STAMEQ) ,Zimbabwe (SAZ) </a:t>
            </a:r>
          </a:p>
          <a:p>
            <a:pPr algn="ctr">
              <a:buNone/>
            </a:pPr>
            <a:endParaRPr lang="tr-TR" sz="1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5400" b="1" dirty="0" err="1" smtClean="0"/>
              <a:t>Organizations</a:t>
            </a:r>
            <a:r>
              <a:rPr lang="tr-TR" sz="5400" b="1" dirty="0" smtClean="0"/>
              <a:t> in </a:t>
            </a:r>
            <a:r>
              <a:rPr lang="tr-TR" sz="5400" b="1" dirty="0" err="1" smtClean="0"/>
              <a:t>Liaison</a:t>
            </a:r>
            <a:r>
              <a:rPr lang="tr-TR" sz="5400" dirty="0" smtClean="0"/>
              <a:t>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pPr>
              <a:buNone/>
            </a:pPr>
            <a:r>
              <a:rPr lang="tr-TR" dirty="0" smtClean="0"/>
              <a:t>  </a:t>
            </a:r>
            <a:r>
              <a:rPr lang="tr-TR" i="1" dirty="0" smtClean="0"/>
              <a:t> </a:t>
            </a:r>
            <a:endParaRPr lang="tr-TR" dirty="0" smtClean="0"/>
          </a:p>
        </p:txBody>
      </p:sp>
      <p:sp>
        <p:nvSpPr>
          <p:cNvPr id="4" name="3 Dikdörtgen"/>
          <p:cNvSpPr/>
          <p:nvPr/>
        </p:nvSpPr>
        <p:spPr>
          <a:xfrm>
            <a:off x="539552" y="2060848"/>
            <a:ext cx="813690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/>
              <a:t>AOAC (</a:t>
            </a:r>
            <a:r>
              <a:rPr lang="tr-TR" sz="2800" dirty="0" err="1" smtClean="0"/>
              <a:t>Association</a:t>
            </a:r>
            <a:r>
              <a:rPr lang="tr-TR" sz="2800" dirty="0" smtClean="0"/>
              <a:t> of </a:t>
            </a:r>
            <a:r>
              <a:rPr lang="tr-TR" sz="2800" dirty="0" err="1" smtClean="0"/>
              <a:t>Analytical</a:t>
            </a:r>
            <a:r>
              <a:rPr lang="tr-TR" sz="2800" dirty="0" smtClean="0"/>
              <a:t> </a:t>
            </a:r>
            <a:r>
              <a:rPr lang="tr-TR" sz="2800" dirty="0" err="1" smtClean="0"/>
              <a:t>Chemists</a:t>
            </a:r>
            <a:r>
              <a:rPr lang="tr-TR" sz="2800" dirty="0" smtClean="0"/>
              <a:t>), CAC (</a:t>
            </a:r>
            <a:r>
              <a:rPr lang="tr-TR" sz="2800" dirty="0" err="1" smtClean="0"/>
              <a:t>Codex</a:t>
            </a:r>
            <a:r>
              <a:rPr lang="tr-TR" sz="2800" dirty="0" smtClean="0"/>
              <a:t> </a:t>
            </a:r>
            <a:r>
              <a:rPr lang="tr-TR" sz="2800" dirty="0" err="1" smtClean="0"/>
              <a:t>Alimentarius</a:t>
            </a:r>
            <a:r>
              <a:rPr lang="tr-TR" sz="2800" dirty="0" smtClean="0"/>
              <a:t> </a:t>
            </a:r>
            <a:r>
              <a:rPr lang="tr-TR" sz="2800" dirty="0" err="1" smtClean="0"/>
              <a:t>Commission</a:t>
            </a:r>
            <a:r>
              <a:rPr lang="tr-TR" sz="2800" dirty="0" smtClean="0"/>
              <a:t>), IFU (</a:t>
            </a:r>
            <a:r>
              <a:rPr lang="tr-TR" sz="2800" dirty="0" err="1" smtClean="0"/>
              <a:t>International</a:t>
            </a:r>
            <a:r>
              <a:rPr lang="tr-TR" sz="2800" dirty="0" smtClean="0"/>
              <a:t> </a:t>
            </a:r>
            <a:r>
              <a:rPr lang="tr-TR" sz="2800" dirty="0" err="1" smtClean="0"/>
              <a:t>Federation</a:t>
            </a:r>
            <a:r>
              <a:rPr lang="tr-TR" sz="2800" dirty="0" smtClean="0"/>
              <a:t> of </a:t>
            </a:r>
            <a:r>
              <a:rPr lang="tr-TR" sz="2800" dirty="0" err="1" smtClean="0"/>
              <a:t>Fruit</a:t>
            </a:r>
            <a:r>
              <a:rPr lang="tr-TR" sz="2800" dirty="0" smtClean="0"/>
              <a:t> </a:t>
            </a:r>
            <a:r>
              <a:rPr lang="tr-TR" sz="2800" dirty="0" err="1" smtClean="0"/>
              <a:t>Juice</a:t>
            </a:r>
            <a:r>
              <a:rPr lang="tr-TR" sz="2800" dirty="0" smtClean="0"/>
              <a:t> </a:t>
            </a:r>
            <a:r>
              <a:rPr lang="tr-TR" sz="2800" dirty="0" err="1" smtClean="0"/>
              <a:t>Producers</a:t>
            </a:r>
            <a:r>
              <a:rPr lang="tr-TR" sz="2800" dirty="0" smtClean="0"/>
              <a:t>), OECD (</a:t>
            </a:r>
            <a:r>
              <a:rPr lang="tr-TR" sz="2800" dirty="0" err="1" smtClean="0"/>
              <a:t>Organization</a:t>
            </a:r>
            <a:r>
              <a:rPr lang="tr-TR" sz="2800" dirty="0" smtClean="0"/>
              <a:t> </a:t>
            </a:r>
            <a:r>
              <a:rPr lang="tr-TR" sz="2800" dirty="0" err="1" smtClean="0"/>
              <a:t>for</a:t>
            </a:r>
            <a:r>
              <a:rPr lang="tr-TR" sz="2800" dirty="0" smtClean="0"/>
              <a:t> </a:t>
            </a:r>
            <a:r>
              <a:rPr lang="tr-TR" sz="2800" dirty="0" err="1" smtClean="0"/>
              <a:t>Economic</a:t>
            </a:r>
            <a:r>
              <a:rPr lang="tr-TR" sz="2800" dirty="0" smtClean="0"/>
              <a:t> </a:t>
            </a:r>
            <a:r>
              <a:rPr lang="tr-TR" sz="2800" dirty="0" err="1" smtClean="0"/>
              <a:t>Cooperation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Development</a:t>
            </a:r>
            <a:r>
              <a:rPr lang="tr-TR" sz="2800" dirty="0" smtClean="0"/>
              <a:t>), OIV (</a:t>
            </a:r>
            <a:r>
              <a:rPr lang="tr-TR" sz="2800" dirty="0" err="1" smtClean="0"/>
              <a:t>International</a:t>
            </a:r>
            <a:r>
              <a:rPr lang="tr-TR" sz="2800" dirty="0" smtClean="0"/>
              <a:t> </a:t>
            </a:r>
            <a:r>
              <a:rPr lang="tr-TR" sz="2800" dirty="0" err="1" smtClean="0"/>
              <a:t>Vine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Wine</a:t>
            </a:r>
            <a:r>
              <a:rPr lang="tr-TR" sz="2800" dirty="0" smtClean="0"/>
              <a:t> Office), UNECE  (United </a:t>
            </a:r>
            <a:r>
              <a:rPr lang="tr-TR" sz="2800" dirty="0" err="1" smtClean="0"/>
              <a:t>Nations</a:t>
            </a:r>
            <a:r>
              <a:rPr lang="tr-TR" sz="2800" dirty="0" smtClean="0"/>
              <a:t> </a:t>
            </a:r>
            <a:r>
              <a:rPr lang="tr-TR" sz="2800" dirty="0" err="1" smtClean="0"/>
              <a:t>Commission</a:t>
            </a:r>
            <a:r>
              <a:rPr lang="tr-TR" sz="2800" dirty="0" smtClean="0"/>
              <a:t> </a:t>
            </a:r>
            <a:r>
              <a:rPr lang="tr-TR" sz="2800" dirty="0" err="1" smtClean="0"/>
              <a:t>for</a:t>
            </a:r>
            <a:r>
              <a:rPr lang="tr-TR" sz="2800" dirty="0" smtClean="0"/>
              <a:t> </a:t>
            </a:r>
            <a:r>
              <a:rPr lang="tr-TR" sz="2800" dirty="0" err="1" smtClean="0"/>
              <a:t>Europe</a:t>
            </a:r>
            <a:r>
              <a:rPr lang="tr-TR" sz="2800" dirty="0" smtClean="0"/>
              <a:t>),WCO (</a:t>
            </a:r>
            <a:r>
              <a:rPr lang="tr-TR" sz="2800" dirty="0" err="1" smtClean="0"/>
              <a:t>World</a:t>
            </a:r>
            <a:r>
              <a:rPr lang="tr-TR" sz="2800" dirty="0" smtClean="0"/>
              <a:t> </a:t>
            </a:r>
            <a:r>
              <a:rPr lang="tr-TR" sz="2800" dirty="0" err="1" smtClean="0"/>
              <a:t>Customs</a:t>
            </a:r>
            <a:r>
              <a:rPr lang="tr-TR" sz="2800" dirty="0" smtClean="0"/>
              <a:t> </a:t>
            </a:r>
            <a:r>
              <a:rPr lang="tr-TR" sz="2800" dirty="0" err="1" smtClean="0"/>
              <a:t>Organization</a:t>
            </a:r>
            <a:r>
              <a:rPr lang="tr-TR" sz="2800" dirty="0" smtClean="0"/>
              <a:t>)</a:t>
            </a:r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5400" b="1" dirty="0" err="1" smtClean="0"/>
              <a:t>Organizations</a:t>
            </a:r>
            <a:r>
              <a:rPr lang="tr-TR" sz="5400" b="1" dirty="0" smtClean="0"/>
              <a:t> in </a:t>
            </a:r>
            <a:r>
              <a:rPr lang="tr-TR" sz="5400" b="1" dirty="0" err="1" smtClean="0"/>
              <a:t>Liaison</a:t>
            </a:r>
            <a:endParaRPr lang="tr-T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348880"/>
            <a:ext cx="1000125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1028" name="Picture 4" descr="C:\Users\satayeter\Desktop\banner_e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2276872"/>
            <a:ext cx="5760640" cy="720080"/>
          </a:xfrm>
          <a:prstGeom prst="rect">
            <a:avLst/>
          </a:prstGeom>
          <a:noFill/>
        </p:spPr>
      </p:pic>
      <p:pic>
        <p:nvPicPr>
          <p:cNvPr id="1030" name="Picture 6" descr="http://static.wixstatic.com/media/90a74e_f5a471bef50a4e919cadfc00d3ce0247.jpg/v1/fill/w_223,h_202,al_c,q_80,usm_0.66_1.00_0.01/90a74e_f5a471bef50a4e919cadfc00d3ce024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284984"/>
            <a:ext cx="1512167" cy="1440159"/>
          </a:xfrm>
          <a:prstGeom prst="rect">
            <a:avLst/>
          </a:prstGeom>
          <a:noFill/>
        </p:spPr>
      </p:pic>
      <p:pic>
        <p:nvPicPr>
          <p:cNvPr id="1032" name="Picture 8" descr="http://www.guncelkpssbilgi.com/wp-content/uploads/2013/11/OECD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39752" y="3140968"/>
            <a:ext cx="1800200" cy="1656184"/>
          </a:xfrm>
          <a:prstGeom prst="rect">
            <a:avLst/>
          </a:prstGeom>
          <a:noFill/>
        </p:spPr>
      </p:pic>
      <p:sp>
        <p:nvSpPr>
          <p:cNvPr id="1034" name="AutoShape 10" descr="oıv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36" name="AutoShape 12" descr="oıv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038" name="Picture 14" descr="LogoOIV EN OI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3212976"/>
            <a:ext cx="3295650" cy="895351"/>
          </a:xfrm>
          <a:prstGeom prst="rect">
            <a:avLst/>
          </a:prstGeom>
          <a:noFill/>
        </p:spPr>
      </p:pic>
      <p:sp>
        <p:nvSpPr>
          <p:cNvPr id="1040" name="AutoShape 16" descr="world customs organization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041" name="Picture 17" descr="C:\Users\satayeter\Desktop\wco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88024" y="4221088"/>
            <a:ext cx="2781300" cy="561975"/>
          </a:xfrm>
          <a:prstGeom prst="rect">
            <a:avLst/>
          </a:prstGeom>
          <a:noFill/>
        </p:spPr>
      </p:pic>
      <p:pic>
        <p:nvPicPr>
          <p:cNvPr id="15" name="Picture 1" descr="C:\Users\satayeter\Desktop\un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771800" y="5013176"/>
            <a:ext cx="2390775" cy="15544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140968"/>
            <a:ext cx="8229600" cy="2878832"/>
          </a:xfrm>
        </p:spPr>
        <p:txBody>
          <a:bodyPr/>
          <a:lstStyle/>
          <a:p>
            <a:pPr>
              <a:buNone/>
            </a:pPr>
            <a:r>
              <a:rPr lang="tr-TR" i="1" dirty="0" smtClean="0"/>
              <a:t> </a:t>
            </a:r>
            <a:endParaRPr lang="tr-TR" dirty="0" smtClean="0"/>
          </a:p>
          <a:p>
            <a:pPr>
              <a:lnSpc>
                <a:spcPct val="80000"/>
              </a:lnSpc>
              <a:buNone/>
            </a:pPr>
            <a:r>
              <a:rPr lang="tr-TR" dirty="0" smtClean="0"/>
              <a:t> </a:t>
            </a:r>
            <a:endParaRPr lang="tr-TR" b="1" dirty="0" smtClean="0"/>
          </a:p>
          <a:p>
            <a:pPr>
              <a:buNone/>
            </a:pPr>
            <a:endParaRPr lang="tr-TR" dirty="0" smtClean="0"/>
          </a:p>
          <a:p>
            <a:endParaRPr lang="tr-TR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kumimoji="0" lang="tr-TR" sz="2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Number</a:t>
            </a:r>
            <a:r>
              <a:rPr kumimoji="0" lang="tr-TR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of </a:t>
            </a:r>
            <a:r>
              <a:rPr kumimoji="0" lang="tr-TR" sz="2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Published</a:t>
            </a:r>
            <a:r>
              <a:rPr kumimoji="0" lang="tr-TR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ISO </a:t>
            </a:r>
            <a:r>
              <a:rPr kumimoji="0" lang="tr-TR" sz="2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Standards</a:t>
            </a:r>
            <a:r>
              <a:rPr kumimoji="0" lang="tr-TR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2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Under</a:t>
            </a:r>
            <a:r>
              <a:rPr kumimoji="0" lang="tr-TR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2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</a:t>
            </a:r>
            <a:r>
              <a:rPr kumimoji="0" lang="tr-TR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2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Direct</a:t>
            </a:r>
            <a:r>
              <a:rPr kumimoji="0" lang="tr-TR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2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Responsibility</a:t>
            </a:r>
            <a:r>
              <a:rPr kumimoji="0" lang="tr-TR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of </a:t>
            </a:r>
            <a:r>
              <a:rPr kumimoji="0" lang="tr-TR" sz="2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</a:t>
            </a:r>
            <a:r>
              <a:rPr kumimoji="0" lang="tr-TR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SC 3 </a:t>
            </a:r>
            <a:r>
              <a:rPr kumimoji="0" lang="tr-TR" sz="2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Secretariat</a:t>
            </a:r>
            <a:endParaRPr kumimoji="0" lang="tr-TR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tr-TR" sz="2400" dirty="0" smtClean="0"/>
          </a:p>
          <a:p>
            <a:r>
              <a:rPr lang="tr-TR" sz="2400" dirty="0" smtClean="0"/>
              <a:t>	</a:t>
            </a:r>
          </a:p>
          <a:p>
            <a:r>
              <a:rPr lang="tr-TR" sz="2400" dirty="0" smtClean="0"/>
              <a:t>                    </a:t>
            </a:r>
            <a:r>
              <a:rPr lang="tr-TR" sz="3800" b="1" dirty="0" smtClean="0"/>
              <a:t>118 ISO </a:t>
            </a:r>
            <a:r>
              <a:rPr lang="tr-TR" sz="3800" b="1" dirty="0" err="1" smtClean="0"/>
              <a:t>Standards</a:t>
            </a:r>
            <a:endParaRPr lang="tr-TR" sz="3800" dirty="0" smtClean="0">
              <a:latin typeface="+mn-lt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Arial" pitchFamily="34" charset="0"/>
              <a:buChar char="•"/>
              <a:tabLst/>
              <a:defRPr/>
            </a:pPr>
            <a:endParaRPr kumimoji="0" lang="tr-TR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Standards</a:t>
            </a: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are</a:t>
            </a: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mainly</a:t>
            </a: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on </a:t>
            </a:r>
            <a:r>
              <a:rPr kumimoji="0" lang="tr-TR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methods</a:t>
            </a: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of </a:t>
            </a:r>
            <a:r>
              <a:rPr kumimoji="0" lang="tr-TR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tests</a:t>
            </a: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and</a:t>
            </a: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analysis</a:t>
            </a: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</a:t>
            </a: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</a:t>
            </a:r>
            <a:r>
              <a:rPr lang="tr-TR" sz="2600" dirty="0" err="1" smtClean="0">
                <a:latin typeface="+mn-lt"/>
              </a:rPr>
              <a:t>etermination</a:t>
            </a:r>
            <a:r>
              <a:rPr lang="tr-TR" sz="2600" dirty="0" smtClean="0">
                <a:latin typeface="+mn-lt"/>
              </a:rPr>
              <a:t> of </a:t>
            </a:r>
            <a:r>
              <a:rPr lang="tr-TR" sz="2600" dirty="0" err="1" smtClean="0">
                <a:latin typeface="+mn-lt"/>
              </a:rPr>
              <a:t>natural</a:t>
            </a:r>
            <a:r>
              <a:rPr lang="tr-TR" sz="2600" dirty="0" smtClean="0">
                <a:latin typeface="+mn-lt"/>
              </a:rPr>
              <a:t> </a:t>
            </a:r>
            <a:r>
              <a:rPr lang="tr-TR" sz="2600" dirty="0" err="1" smtClean="0">
                <a:latin typeface="+mn-lt"/>
              </a:rPr>
              <a:t>compounds</a:t>
            </a:r>
            <a:r>
              <a:rPr lang="tr-TR" sz="2600" dirty="0" smtClean="0">
                <a:latin typeface="+mn-lt"/>
              </a:rPr>
              <a:t>, </a:t>
            </a:r>
            <a:r>
              <a:rPr lang="tr-TR" sz="2600" dirty="0" err="1" smtClean="0">
                <a:latin typeface="+mn-lt"/>
              </a:rPr>
              <a:t>physical</a:t>
            </a:r>
            <a:r>
              <a:rPr lang="tr-TR" sz="2600" dirty="0" smtClean="0">
                <a:latin typeface="+mn-lt"/>
              </a:rPr>
              <a:t> </a:t>
            </a:r>
            <a:r>
              <a:rPr lang="tr-TR" sz="2600" dirty="0" err="1" smtClean="0">
                <a:latin typeface="+mn-lt"/>
              </a:rPr>
              <a:t>and</a:t>
            </a:r>
            <a:r>
              <a:rPr lang="tr-TR" sz="2600" dirty="0" smtClean="0">
                <a:latin typeface="+mn-lt"/>
              </a:rPr>
              <a:t> </a:t>
            </a:r>
            <a:r>
              <a:rPr lang="tr-TR" sz="2600" dirty="0" err="1" smtClean="0">
                <a:latin typeface="+mn-lt"/>
              </a:rPr>
              <a:t>biochemical</a:t>
            </a:r>
            <a:r>
              <a:rPr lang="tr-TR" sz="2600" dirty="0" smtClean="0">
                <a:latin typeface="+mn-lt"/>
              </a:rPr>
              <a:t> </a:t>
            </a:r>
            <a:r>
              <a:rPr lang="tr-TR" sz="2600" dirty="0" err="1" smtClean="0">
                <a:latin typeface="+mn-lt"/>
              </a:rPr>
              <a:t>properties</a:t>
            </a:r>
            <a:r>
              <a:rPr lang="tr-TR" sz="2600" dirty="0" smtClean="0">
                <a:latin typeface="+mn-lt"/>
              </a:rPr>
              <a:t>, </a:t>
            </a:r>
            <a:r>
              <a:rPr lang="tr-TR" sz="2600" dirty="0" err="1" smtClean="0">
                <a:latin typeface="+mn-lt"/>
              </a:rPr>
              <a:t>determination</a:t>
            </a:r>
            <a:r>
              <a:rPr lang="tr-TR" sz="2600" dirty="0" smtClean="0">
                <a:latin typeface="+mn-lt"/>
              </a:rPr>
              <a:t> of </a:t>
            </a:r>
            <a:r>
              <a:rPr lang="tr-TR" sz="2600" dirty="0" err="1" smtClean="0">
                <a:latin typeface="+mn-lt"/>
              </a:rPr>
              <a:t>additives</a:t>
            </a:r>
            <a:r>
              <a:rPr lang="tr-TR" sz="2600" dirty="0" smtClean="0">
                <a:latin typeface="+mn-lt"/>
              </a:rPr>
              <a:t>, </a:t>
            </a:r>
            <a:r>
              <a:rPr lang="tr-TR" sz="2600" dirty="0" err="1" smtClean="0">
                <a:latin typeface="+mn-lt"/>
              </a:rPr>
              <a:t>contaminants</a:t>
            </a:r>
            <a:r>
              <a:rPr lang="tr-TR" sz="2600" dirty="0" smtClean="0">
                <a:latin typeface="+mn-lt"/>
              </a:rPr>
              <a:t> </a:t>
            </a:r>
            <a:r>
              <a:rPr lang="tr-TR" sz="2600" dirty="0" err="1" smtClean="0">
                <a:latin typeface="+mn-lt"/>
              </a:rPr>
              <a:t>and</a:t>
            </a:r>
            <a:r>
              <a:rPr lang="tr-TR" sz="2600" dirty="0" smtClean="0">
                <a:latin typeface="+mn-lt"/>
              </a:rPr>
              <a:t> </a:t>
            </a:r>
            <a:r>
              <a:rPr lang="tr-TR" sz="2600" dirty="0" err="1" smtClean="0">
                <a:latin typeface="+mn-lt"/>
              </a:rPr>
              <a:t>impurities</a:t>
            </a:r>
            <a:endParaRPr kumimoji="0" lang="tr-TR" sz="2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1216</TotalTime>
  <Words>936</Words>
  <Application>Microsoft Office PowerPoint</Application>
  <PresentationFormat>Ekran Gösterisi (4:3)</PresentationFormat>
  <Paragraphs>95</Paragraphs>
  <Slides>15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6" baseType="lpstr">
      <vt:lpstr>Akış</vt:lpstr>
      <vt:lpstr>Report of the Secretariat of  ISO/TC 34/SC 3  “Fruits and vegetables and their derived products”</vt:lpstr>
      <vt:lpstr>Slayt 2</vt:lpstr>
      <vt:lpstr>Slayt 3</vt:lpstr>
      <vt:lpstr>Slayt 4</vt:lpstr>
      <vt:lpstr>Slayt 5</vt:lpstr>
      <vt:lpstr>Slayt 6</vt:lpstr>
      <vt:lpstr>Organizations in Liaison:</vt:lpstr>
      <vt:lpstr>Organizations in Liaison</vt:lpstr>
      <vt:lpstr>Slayt 9</vt:lpstr>
      <vt:lpstr>Slayt 10</vt:lpstr>
      <vt:lpstr>Slayt 11</vt:lpstr>
      <vt:lpstr>Slayt 12</vt:lpstr>
      <vt:lpstr>Slayt 13</vt:lpstr>
      <vt:lpstr>Slayt 14</vt:lpstr>
      <vt:lpstr>Chairman Prof.Dr. Nevzat ARTIK Ankara University- Department of Food Engineering  06110 Dışkapı/ANKARA-TURKEY Tel:+90 312 203 33 00  Fax:+90 312 31787 11  artik6226@hotmail.com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Report of the Secretariat of ISO/TC 34/SC 14” Fresh, Dry and Dried Fruits and Vegetables”</dc:title>
  <dc:creator>satayeter</dc:creator>
  <cp:lastModifiedBy>satayeter</cp:lastModifiedBy>
  <cp:revision>147</cp:revision>
  <dcterms:created xsi:type="dcterms:W3CDTF">2010-04-12T08:32:04Z</dcterms:created>
  <dcterms:modified xsi:type="dcterms:W3CDTF">2016-10-25T07:54:07Z</dcterms:modified>
</cp:coreProperties>
</file>